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3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83" r:id="rId24"/>
    <p:sldId id="282" r:id="rId25"/>
    <p:sldId id="279" r:id="rId26"/>
    <p:sldId id="280" r:id="rId27"/>
    <p:sldId id="281" r:id="rId28"/>
    <p:sldId id="28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00FFFF"/>
    <a:srgbClr val="0066FF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12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A6F2691-6900-4580-A08A-9615A323B6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0DC38B1-A415-45B2-BC48-B3A4F12C80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56F20DA-23D5-4EE0-8743-B15A11E3886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9F182FB-7EFF-406A-864A-D03065A3396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16FFE0B-CDDB-442A-9EB7-24ABA3B988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9A29DD0-D24F-416B-B892-65E1E9E5BE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6DF0D6-02CF-4F31-B268-EE6A3A7407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32A23C-F999-448C-84E1-591F9A7B41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9119D-4520-43BB-93BD-827E1D1EDB2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30BBB4A-FD29-4764-B745-8B6526BDEE6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E561CA-ABD5-4E58-A739-E813E43318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C6A998-22AB-4B38-9000-C05DCF01C0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CCAAB-0F44-43B1-968E-065A864BABC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A38FB9A6-E480-4ED4-B370-AF997A3AD1B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47BF379-FF80-453B-B97C-FB2CA3C510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65B95C-ECD8-4A18-BB59-5E3E1A1F4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62D380-E8F5-4459-AD37-9283F5B347D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0518379D-4AD1-4C02-BBD1-FA83790931E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032CE3A-DB15-44D3-9B56-9134E9654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D64524-DF4F-4D46-A069-E961D63E3C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BCA356-159E-4D26-A2D9-C8FCA95093F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5C6DB954-C929-4B30-A47B-BEC31626B8F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BFBADCF-E821-4916-96AB-5DA0E31A43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205ED0-0AAE-46FB-836F-43494A4DED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AC007B-BF04-4F9E-9659-3C792CDFE32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573598FC-BD71-43F1-A36B-FEC9B438F20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E365C18-9C57-4C8A-AB30-CC68030BD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D5B4DC-E110-4691-A57A-8780745E91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E6FE7E-B743-49C8-8A0A-14DBD6A7A72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32A67F9F-3C8F-4E10-AF83-067C186E510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D8797EC-97B7-450A-ACCF-33D3B82AF6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4721C1-4B84-4A01-83A2-74C134A473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E7A227-5A3E-4358-A883-2D0C23F8597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A2430B26-A25B-47EA-AA41-3A0C59F8233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27B9730-7E6F-4E0B-BD3B-4E9D53460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FD7872-56CB-4059-B8F9-2A2ADF048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D41E5C-FC38-4CFE-880B-C12C14E5E87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3A9B6F18-BD43-43CB-9249-17FD93FC3B6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67F4943-E390-40D6-9453-9F7E76C5C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9C7B34-3AC8-4D59-BFB2-DE27D3A90B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C6F37-D795-4DA1-A17E-CEDA0E9EEE9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ADE64655-254D-4FB6-AF70-827BA65D2CF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41644EC-59B6-47F8-AB08-003828B7F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7B5285-89AE-489B-A5CC-502504D8F2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AA2B6-02A1-43CF-AFB1-B618673D44B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E8038DE6-A667-4B46-8646-E55A0F52AD1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EA3C96-2C1E-4E4C-AB64-7273344F3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B7FAD2-3CE4-4DA2-B541-D880280B0B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4014A5-20B0-45F5-BF1C-CB5686BF030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8B64E99E-7031-40B7-9149-F0B95585C6D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07DD070-9727-484E-A060-5EAB6EDA06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BAE18E-9658-4E7E-B7D7-7A3437D2B9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54E15-7CCE-428B-B73D-7FD1AF6AC35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EFB84973-C37B-43B2-B427-35EE3A4D0D7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A84162D-4DD0-497E-A3A3-FA23AE6C72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A807106-0EBE-4D2C-8D80-2EF7A79542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0E45C7-4092-4FF8-BE19-92D9DE0AAA38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0942069C-8DB4-4B69-9F1D-5CECA03D8AC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74049A3-C059-4328-ACC3-2A5FE4B6EC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5F5C47-62E6-42FA-B96D-29DA1B61D0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ECB4DC-95B7-4319-85EB-43BF0ED6C88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0F53DB7E-CF43-42F8-9AE4-E2B084099A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FA431B9-68AF-411E-95EA-DD3A67F2C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2DC722-C74B-41AA-8256-26089E3277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EFE483-5FE8-4B9A-B221-0F88C418492E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A78FE1C5-BC74-48D2-89FC-EE295BAD94C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FB8F673A-48A3-4166-AAF7-46C5E4F74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6E6BE1-DD7B-4624-AAAC-810EE30BD2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793DB-5BEA-4DFE-8DDE-B5EB860B836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CFB02D8F-F633-4006-9536-6496A42763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4EEEB068-E287-4E23-A42B-6BC528532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E3A011-329A-45FD-970C-175C18F4DC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A7A41D-A78F-47F3-9143-0F6995D1263C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76C14B61-F872-48D7-A2AD-765EE4BDD6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E1FD032-52A8-46F7-A49D-9E8A0A96F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21C346-D542-4B14-97C1-0AFC21496A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E5B05-E65C-486C-8C1D-8F6FB3779CD3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92960E2A-B032-406B-BADC-C216626C8FB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41B4AB8-B766-4C44-9FCB-4782FA0068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0BD6F1-12EF-4E40-BB3B-934A00750B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DA078-7CD7-4533-920D-1433948A4564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01FB4615-7EF6-4414-8384-01035D3C365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448941F9-FC41-41B5-B29D-0C254BD08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3D5C4D-D9FC-40F0-9790-53C44277F8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6E5FA5-D761-49BA-A9EF-75E8BA8880E4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5E012656-1416-4EA4-A91B-DC1057D955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CB1FD40-A0CA-48AC-B561-547E08CFA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52E3EB-FBFC-4428-A907-7220CCEC01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EA276-A712-4788-9BA2-57221914097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12D9410A-2DE0-4645-B9BE-B1AF6104E3B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C72A41B-1880-4527-8647-F4F225CBA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4A5C46-EEE5-4DA2-AB0A-7A2FC466D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BEC6A-0AF3-40EA-9AB3-6169A698C5D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624921CC-A29B-4689-9AC0-28DF44043FD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3E070F3-C2EF-4107-8240-E3D12B4F7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E17610-6E5F-4E9E-B0E3-B22D04597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0F479-E87B-4DAF-8D7E-0156EA9F34B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6A537827-A76C-4295-A2C3-E89FACD72B9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DE1542E-9CA4-4841-8911-64B16CA90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8E450D-CCEF-4546-B651-1FB04F5783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95B09-1C70-4504-B8F7-0DF96CDF846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B30097E-4C2E-48B2-8DBF-2EE5CF00467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312C44B-D8D7-4B2D-8324-87D0A1BC5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E9E7D3-880E-413D-90B0-1230F11D1F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D1A14-57D2-42C0-9096-A521A77F5D5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ED73B47A-8E65-46F4-9D18-90D4CCA803A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43D10D0-8498-425F-9A62-E2ACABA20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3B6CA1-AF02-4C72-98FE-3671D67335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76C044-6FDE-4674-B790-C60DC9236DE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A0E32374-8C83-47FF-A49B-4A77D841628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2722E89-9A7A-4ED7-8507-CB4BD86F1F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CA7100-A362-4D58-A204-3C80BB977C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C2B253-EE1F-43F6-AAA3-AF3A5DB6FC4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EC0780D5-EC14-42DF-984A-24FC72E6F55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DA3CD62-E949-4E14-8796-476E3B7557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E4C55-2551-44D4-81BF-811E483AC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1E0FC-727E-4D47-B047-BC0FD6EAF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F4E70-21A4-439C-8ADC-20A96C5F2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7DADE-655A-46A0-97DD-5ABB4264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263E8-831F-4308-AAE1-405BA0F99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FA815-51CD-4F46-9838-9EC92EFCB6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13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F1A7-5F11-4B18-9A65-A5A3156C1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83DA5-39B4-4C78-BEF1-9DEE01D9F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2AA2C-732C-4A0F-9008-80FD50139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F75B9-35E4-4A72-8A8B-639D8D420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9FEE-80A6-400E-9DFE-4A6C76EB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30780-5955-439B-81F7-65133713B2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93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83B3E2-4A59-49A3-B137-1853E49678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12828-53E2-4420-9B70-2B31B0C40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E829E-5B9D-4425-81C5-C8191E179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C4B65-A4FE-4E38-9734-D6204393E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BA291-4E57-43B0-BC8D-23100647D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D6F09-309B-4209-BB48-C0F59E3313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51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C256-95CF-4CD7-95DE-9D73EA1E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E70C5-C428-4BAF-803A-63089637A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ED41F-E067-4B36-B164-789B35674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5B678-6782-47F1-994A-0100006C8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3ED0B-B0D4-49A9-9C3D-D8BB2F451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3461E-761C-4F53-B1E8-5DCD68F927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42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BFCD8-BBA1-4C23-9B85-496F784DD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F2D39-3E60-460E-A1E7-0CD5D78B7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6BBF1-AE36-45E1-A628-36A4F13BE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5A051-EF2E-47BB-A625-767B5F4AF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76FED-D26A-43F9-BD7F-999FD4C4C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26CB3-D65D-4E5D-A0E0-0DE797A2BA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32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093C8-B80D-400A-8751-858E63CDE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4F298-40AB-4C72-829E-C311B50FC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B47D0-787D-40E1-9017-BE745D87A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184F8-8F92-461C-AD21-6E5D01A60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51B0CF-CA6D-4DAE-9480-9951F3FA0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3BBC8-E768-476D-8604-A7EAD7BE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33CE6-3919-4B6F-B220-4F9234A67C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69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41FCC-C5AF-417D-BD02-537BE5BC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9E03A-4C45-45CE-9FD6-6F59FBC37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5EE759-C905-451E-B068-08F8A7444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6ADBE1-9307-4A5D-8170-EDBBE12592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721BC9-3B55-4AA2-835D-9535EABA3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8E6FC8-2110-4827-88C6-4764C898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C9D318-C5B4-40B2-89C6-D7949C2C2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EFBEF3-BFB7-4D16-893F-AB1BE97DD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28EDEB-B039-4905-97A4-AA0B9F3EB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54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AEA20-D283-4181-8D4C-F1DF0BB2F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4C8812-2C3A-49BB-8A65-DADC4CDB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B29DEA-AAAF-47E6-8A21-37B01EB89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298E0-58E6-42D0-96EF-74D64E71D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338A3-EEA3-49BB-BDE8-09716E4A09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80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8886FD-15AC-4913-8DA6-C5BBA622B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6D08F1-466A-4A0D-8691-68DA49438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B62A4-2C17-40DE-9E83-2877114B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C22DB-0754-4CBF-9F0B-FC67F86403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334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B0306-586F-4253-B885-4E905B1C8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DEE39-B767-4981-8044-BA43C948E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C7CAB-8518-4E85-A2A0-2D5B4C1D1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0D16C-A3E5-4073-AC28-B6A757FA5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63A1AC-8EAE-49FE-B106-1BC5C67E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8EEB0-C80C-4609-9242-2309D278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D7E8F-FE74-4094-84CD-E6EB768D12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13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07D30-D129-431E-8AF8-F15E6942C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9A84A9-964D-46C7-947D-34AF39203E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F9EE9-066A-4792-9945-5978ED742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C6D41-C906-40E2-9172-66532810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62F58-949F-4037-9262-BC938300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A73B5B-41AB-48F1-B36F-0BC415B8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79D82-E32E-4509-88C0-766964C812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96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434B0D-510A-43C1-8DDF-9B975B50AA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7194A7A-3263-48F9-A7D8-35CF06BF9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FE19B05-26E8-495E-B413-B5BDCAC6C65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09D1340-8EA0-41D6-982C-791717857B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E1703AC-4FDE-40F6-AFDD-BA3C702FF5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0AA924-3BF7-4B71-8D14-822917719F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3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notesSlide" Target="../notesSlides/notesSlide2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1.xml"/><Relationship Id="rId24" Type="http://schemas.openxmlformats.org/officeDocument/2006/relationships/slide" Target="slide28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0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CDA661E8-23BB-4F2D-BB9B-4CC950AF1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229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Future Faces of Physics Jeopardy!</a:t>
            </a:r>
          </a:p>
        </p:txBody>
      </p:sp>
      <p:pic>
        <p:nvPicPr>
          <p:cNvPr id="3075" name="Picture 3" descr="FFP_circle_white_trans">
            <a:extLst>
              <a:ext uri="{FF2B5EF4-FFF2-40B4-BE49-F238E27FC236}">
                <a16:creationId xmlns:a16="http://schemas.microsoft.com/office/drawing/2014/main" id="{4BEFE89B-62C3-445A-B17D-374F3CD4C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0"/>
            <a:ext cx="258286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Text Box 4">
            <a:extLst>
              <a:ext uri="{FF2B5EF4-FFF2-40B4-BE49-F238E27FC236}">
                <a16:creationId xmlns:a16="http://schemas.microsoft.com/office/drawing/2014/main" id="{38FCA2B4-A19F-473B-A0D1-DD9DE0A03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791200"/>
            <a:ext cx="2590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i="1">
                <a:solidFill>
                  <a:srgbClr val="FFFF00"/>
                </a:solidFill>
              </a:rPr>
              <a:t>Double Jeopardy!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0D742B81-5990-4C05-A938-054451AE5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E4DF8623-98A9-45C2-8503-D62963707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22533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8343DFB4-800D-4D5B-983D-B3A73C9BA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4" name="Text Box 6">
            <a:extLst>
              <a:ext uri="{FF2B5EF4-FFF2-40B4-BE49-F238E27FC236}">
                <a16:creationId xmlns:a16="http://schemas.microsoft.com/office/drawing/2014/main" id="{2932F6CD-2A95-4852-A816-D2D6C8353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2296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This haircut, named after the popular sitcom character who debuted it in the mid 1990s, will eventually be as outdated as "The Farrah.”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26E5808A-50AC-4D75-8D21-A5987A725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Future Faces - 600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9EED5A2A-EFBB-41A3-A850-E3CDB6BE3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3B19DD0C-8778-46ED-A5DD-CE180DC53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24581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33CBDA68-464C-47FE-A4B7-85BA899DC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2" name="Text Box 6">
            <a:extLst>
              <a:ext uri="{FF2B5EF4-FFF2-40B4-BE49-F238E27FC236}">
                <a16:creationId xmlns:a16="http://schemas.microsoft.com/office/drawing/2014/main" id="{9642BCE3-7690-4A8E-BDB9-014B85467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3058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In 2005, 2.7 million cosmetic surgeries were performed on this area of the face; making it the top ranking cosmetic surgery site for people ages 51-64.</a:t>
            </a: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803E28DA-AD19-46FC-80BB-371BE943D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Future Faces - 800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AA508BAC-93BB-44A5-B315-4BF5914C0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1356272B-29D7-40AE-8545-E10A31EF8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26629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5BD78001-7632-4C26-82F2-0B932A564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0" name="Text Box 6">
            <a:extLst>
              <a:ext uri="{FF2B5EF4-FFF2-40B4-BE49-F238E27FC236}">
                <a16:creationId xmlns:a16="http://schemas.microsoft.com/office/drawing/2014/main" id="{677595F6-E569-41C8-A04C-C462923CF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3058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Coming in second to liposuction, this is the next most popular cosmetic surgery for men.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D99F2845-51E7-4956-BB43-91ECE76DF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Future Faces - 1000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98329700-C6D5-45FD-A027-0E8407B56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B20FF015-834C-417C-BED0-4E8261F10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28677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78CE976D-C7B5-4DD1-B08F-238563893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9" name="Text Box 7">
            <a:extLst>
              <a:ext uri="{FF2B5EF4-FFF2-40B4-BE49-F238E27FC236}">
                <a16:creationId xmlns:a16="http://schemas.microsoft.com/office/drawing/2014/main" id="{F77D6E89-67C1-4866-8939-B843BD987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Around ACP - 200</a:t>
            </a:r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99F39BF8-7FB3-428D-97AD-45B48A8F2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609600"/>
            <a:ext cx="86106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 b="1">
                <a:solidFill>
                  <a:srgbClr val="CCFFFF"/>
                </a:solidFill>
              </a:rPr>
              <a:t>These four acronyms represent the primary corporate occupants in ACP.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4D85AB43-72D7-4AC2-97AE-A6DC24012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E02D99A3-BD95-4063-885B-8FA7637A5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0725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99A24BA4-924B-4250-9EB8-2BA5B8F73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7" name="Text Box 7">
            <a:extLst>
              <a:ext uri="{FF2B5EF4-FFF2-40B4-BE49-F238E27FC236}">
                <a16:creationId xmlns:a16="http://schemas.microsoft.com/office/drawing/2014/main" id="{45755712-D961-4ECC-B3BC-06F4C23AF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Around ACP - 400</a:t>
            </a:r>
          </a:p>
        </p:txBody>
      </p:sp>
      <p:sp>
        <p:nvSpPr>
          <p:cNvPr id="30728" name="Rectangle 8">
            <a:extLst>
              <a:ext uri="{FF2B5EF4-FFF2-40B4-BE49-F238E27FC236}">
                <a16:creationId xmlns:a16="http://schemas.microsoft.com/office/drawing/2014/main" id="{D77EEA6D-F05B-4BCA-AB4F-07B006198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89916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 b="1">
                <a:solidFill>
                  <a:srgbClr val="CCFFFF"/>
                </a:solidFill>
              </a:rPr>
              <a:t>When you slice a cone, or describe a planet's orbit, you can get this shape that appears in the address of ACP.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A2D5A864-4A60-45E4-97B1-6EB06EB4B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AAAA230F-BF91-4044-BEF4-CA530F9B6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2773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12536235-74D3-4D9C-A35F-5CC3B3D25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5" name="Text Box 7">
            <a:extLst>
              <a:ext uri="{FF2B5EF4-FFF2-40B4-BE49-F238E27FC236}">
                <a16:creationId xmlns:a16="http://schemas.microsoft.com/office/drawing/2014/main" id="{F067C25A-6647-4DC2-85E0-EB341BD52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Around ACP - 600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3D0EEDAC-4CEF-418F-B2E2-366BE2FF2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33400"/>
            <a:ext cx="85344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 b="1">
                <a:solidFill>
                  <a:srgbClr val="CCFFFF"/>
                </a:solidFill>
              </a:rPr>
              <a:t>These two societies are on the second floor, primarily dealing with student programs.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E066056F-BCAE-4758-8A1D-ACAA96721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CC2AD3EC-CFD1-4F6B-9AD4-6072B6AF2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4821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98D90E1D-60CB-49E5-B6FB-D6F890140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3" name="Text Box 7">
            <a:extLst>
              <a:ext uri="{FF2B5EF4-FFF2-40B4-BE49-F238E27FC236}">
                <a16:creationId xmlns:a16="http://schemas.microsoft.com/office/drawing/2014/main" id="{39F29CE5-8C1A-49FA-B2E4-3A71BB5F7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Around ACP - 800</a:t>
            </a:r>
          </a:p>
        </p:txBody>
      </p:sp>
      <p:sp>
        <p:nvSpPr>
          <p:cNvPr id="34824" name="Rectangle 8">
            <a:extLst>
              <a:ext uri="{FF2B5EF4-FFF2-40B4-BE49-F238E27FC236}">
                <a16:creationId xmlns:a16="http://schemas.microsoft.com/office/drawing/2014/main" id="{828102B0-4719-4E53-BF1D-599E2C0F3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33400"/>
            <a:ext cx="86868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 b="1">
                <a:solidFill>
                  <a:srgbClr val="CCFFFF"/>
                </a:solidFill>
              </a:rPr>
              <a:t>During the World Year of Physics, this association prepared a time capsule that greets those entering their lobby. 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799EC4CC-9159-4345-958D-F3441C93E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4382487D-2CF9-4706-8A7A-8BC669B93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6869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626FCB3A-140D-4CCB-B879-499994136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1" name="Text Box 7">
            <a:extLst>
              <a:ext uri="{FF2B5EF4-FFF2-40B4-BE49-F238E27FC236}">
                <a16:creationId xmlns:a16="http://schemas.microsoft.com/office/drawing/2014/main" id="{710538A8-69C6-4168-9B4A-33AFE22A4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Around ACP - 1000</a:t>
            </a:r>
          </a:p>
        </p:txBody>
      </p:sp>
      <p:sp>
        <p:nvSpPr>
          <p:cNvPr id="36872" name="Rectangle 8">
            <a:extLst>
              <a:ext uri="{FF2B5EF4-FFF2-40B4-BE49-F238E27FC236}">
                <a16:creationId xmlns:a16="http://schemas.microsoft.com/office/drawing/2014/main" id="{5A552557-CDEA-43CA-B114-D24543D14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609600"/>
            <a:ext cx="799465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 b="1">
                <a:solidFill>
                  <a:srgbClr val="CCFFFF"/>
                </a:solidFill>
              </a:rPr>
              <a:t>She was a past President of AAPT, and now is Executive Officer of APS.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358CD4FC-FAEB-4C0A-894F-9DE15D9E5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FC01BC06-6EFD-445A-85FA-F8D4D1D4D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8917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AE0A2A88-E8EB-49A5-AC1F-923DB6E36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9" name="Text Box 7">
            <a:extLst>
              <a:ext uri="{FF2B5EF4-FFF2-40B4-BE49-F238E27FC236}">
                <a16:creationId xmlns:a16="http://schemas.microsoft.com/office/drawing/2014/main" id="{2B6927C3-A138-468B-B8C6-8D7F5FF63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In the Lab - 200</a:t>
            </a:r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BFCDAA33-ACF7-49FA-AA43-8DE613B07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85800"/>
            <a:ext cx="76200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4800" b="1">
                <a:solidFill>
                  <a:srgbClr val="CCFFFF"/>
                </a:solidFill>
              </a:rPr>
              <a:t>The helical toy used to demonstrate transverse and longitudinal waves.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D67104C9-1ED4-4BFB-9FC1-33D21A523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979231EF-8C2A-470C-9642-3C1E24FFA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43013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DB5787B5-08FF-4B59-9913-8C368CF51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5" name="Text Box 7">
            <a:extLst>
              <a:ext uri="{FF2B5EF4-FFF2-40B4-BE49-F238E27FC236}">
                <a16:creationId xmlns:a16="http://schemas.microsoft.com/office/drawing/2014/main" id="{793A94C6-9C42-4823-83E0-5CBC7FAF7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In the Lab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- 400</a:t>
            </a:r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7EF29305-00D4-4CA0-9CFA-5A849DBCA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990600"/>
            <a:ext cx="85344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 b="1">
                <a:solidFill>
                  <a:srgbClr val="CCFFFF"/>
                </a:solidFill>
              </a:rPr>
              <a:t>The "machine" often used to measure "g" made from a pulley, string, and masses.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BD1EAE8-A656-422E-916F-945C514E4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3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47" name="AutoShape 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2A3F5FF-A88A-4B7B-82E2-254911FAB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4" action="ppaction://hlinksldjump"/>
              </a:rPr>
              <a:t>600</a:t>
            </a:r>
            <a:endParaRPr lang="en-US" altLang="en-US" sz="3600" b="1">
              <a:hlinkClick r:id="rId5" action="ppaction://hlinksldjump"/>
            </a:endParaRPr>
          </a:p>
        </p:txBody>
      </p:sp>
      <p:sp>
        <p:nvSpPr>
          <p:cNvPr id="6148" name="AutoShape 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3D14824C-152A-4A02-A238-C1D046867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5" action="ppaction://hlinksldjump"/>
              </a:rPr>
              <a:t>800</a:t>
            </a:r>
            <a:endParaRPr lang="en-US" altLang="en-US" sz="3600" b="1">
              <a:hlinkClick r:id="rId6" action="ppaction://hlinksldjump"/>
            </a:endParaRPr>
          </a:p>
        </p:txBody>
      </p:sp>
      <p:sp>
        <p:nvSpPr>
          <p:cNvPr id="6149" name="AutoShape 5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A193C627-8192-4325-9435-F50D62703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7" action="ppaction://hlinksldjump"/>
              </a:rPr>
              <a:t>1000</a:t>
            </a:r>
            <a:endParaRPr lang="en-US" altLang="en-US" sz="3600" b="1"/>
          </a:p>
        </p:txBody>
      </p:sp>
      <p:sp>
        <p:nvSpPr>
          <p:cNvPr id="6150" name="AutoShape 6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3B15F848-9933-4931-82A6-FB53F43DB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6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51" name="AutoShape 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1FF90467-DCC2-4D9F-8FB4-F4CB40005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8" action="ppaction://hlinksldjump"/>
              </a:rPr>
              <a:t>400</a:t>
            </a:r>
            <a:endParaRPr lang="en-US" altLang="en-US" sz="3600" b="1">
              <a:hlinkClick r:id="rId9" action="ppaction://hlinksldjump"/>
            </a:endParaRPr>
          </a:p>
        </p:txBody>
      </p:sp>
      <p:sp>
        <p:nvSpPr>
          <p:cNvPr id="6152" name="AutoShape 8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C46B9E36-5A42-408C-88F0-2A08AFB79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0" action="ppaction://hlinksldjump"/>
              </a:rPr>
              <a:t>600</a:t>
            </a:r>
            <a:endParaRPr lang="en-US" altLang="en-US" sz="3600" b="1"/>
          </a:p>
        </p:txBody>
      </p:sp>
      <p:sp>
        <p:nvSpPr>
          <p:cNvPr id="6153" name="AutoShape 9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86341273-E1BA-4788-9760-13773132E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1" action="ppaction://hlinksldjump"/>
              </a:rPr>
              <a:t>800</a:t>
            </a:r>
            <a:endParaRPr lang="en-US" altLang="en-US" sz="3600" b="1"/>
          </a:p>
        </p:txBody>
      </p:sp>
      <p:sp>
        <p:nvSpPr>
          <p:cNvPr id="6154" name="AutoShape 10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4864B3CE-BF84-4A3B-B907-9F7AB479F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2" action="ppaction://hlinksldjump"/>
              </a:rPr>
              <a:t>1000</a:t>
            </a:r>
            <a:endParaRPr lang="en-US" altLang="en-US" sz="3600" b="1"/>
          </a:p>
        </p:txBody>
      </p:sp>
      <p:sp>
        <p:nvSpPr>
          <p:cNvPr id="6155" name="AutoShape 11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4E1FC3DC-007B-48DD-866A-F0D4B6EB6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3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56" name="AutoShape 12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E7B3A209-2757-41A4-A785-0F34E017E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9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57" name="AutoShape 13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83E1935C-4A43-4122-8FC3-4273213F0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4" action="ppaction://hlinksldjump"/>
              </a:rPr>
              <a:t>600</a:t>
            </a:r>
            <a:endParaRPr lang="en-US" altLang="en-US" sz="3600" b="1"/>
          </a:p>
        </p:txBody>
      </p:sp>
      <p:sp>
        <p:nvSpPr>
          <p:cNvPr id="6158" name="AutoShape 14">
            <a:hlinkClick r:id="rId15" action="ppaction://hlinksldjump" highlightClick="1"/>
            <a:extLst>
              <a:ext uri="{FF2B5EF4-FFF2-40B4-BE49-F238E27FC236}">
                <a16:creationId xmlns:a16="http://schemas.microsoft.com/office/drawing/2014/main" id="{583F1B92-8502-4963-B5B8-5C17A65C4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5" action="ppaction://hlinksldjump"/>
              </a:rPr>
              <a:t>800</a:t>
            </a:r>
            <a:endParaRPr lang="en-US" altLang="en-US" sz="3600" b="1"/>
          </a:p>
        </p:txBody>
      </p:sp>
      <p:sp>
        <p:nvSpPr>
          <p:cNvPr id="6159" name="AutoShape 15">
            <a:hlinkClick r:id="rId16" action="ppaction://hlinksldjump" highlightClick="1"/>
            <a:extLst>
              <a:ext uri="{FF2B5EF4-FFF2-40B4-BE49-F238E27FC236}">
                <a16:creationId xmlns:a16="http://schemas.microsoft.com/office/drawing/2014/main" id="{30BAA60E-6084-4D94-BDB1-802ACE950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6" action="ppaction://hlinksldjump"/>
              </a:rPr>
              <a:t>1000</a:t>
            </a:r>
            <a:endParaRPr lang="en-US" altLang="en-US" sz="3600" b="1"/>
          </a:p>
        </p:txBody>
      </p:sp>
      <p:sp>
        <p:nvSpPr>
          <p:cNvPr id="6160" name="AutoShape 16">
            <a:hlinkClick r:id="rId17" action="ppaction://hlinksldjump" highlightClick="1"/>
            <a:extLst>
              <a:ext uri="{FF2B5EF4-FFF2-40B4-BE49-F238E27FC236}">
                <a16:creationId xmlns:a16="http://schemas.microsoft.com/office/drawing/2014/main" id="{951C93A6-8443-4CC6-A596-D4DCA4CA3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7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61" name="AutoShape 17">
            <a:hlinkClick r:id="rId18" action="ppaction://hlinksldjump" highlightClick="1"/>
            <a:extLst>
              <a:ext uri="{FF2B5EF4-FFF2-40B4-BE49-F238E27FC236}">
                <a16:creationId xmlns:a16="http://schemas.microsoft.com/office/drawing/2014/main" id="{CDDF9DC6-8DBC-4E37-831F-964653441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8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62" name="AutoShape 18">
            <a:hlinkClick r:id="rId19" action="ppaction://hlinksldjump" highlightClick="1"/>
            <a:extLst>
              <a:ext uri="{FF2B5EF4-FFF2-40B4-BE49-F238E27FC236}">
                <a16:creationId xmlns:a16="http://schemas.microsoft.com/office/drawing/2014/main" id="{5C9F70D0-B715-4684-BE1A-0FB0BB3D9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19" action="ppaction://hlinksldjump"/>
              </a:rPr>
              <a:t>600</a:t>
            </a:r>
            <a:endParaRPr lang="en-US" altLang="en-US" sz="3600" b="1"/>
          </a:p>
        </p:txBody>
      </p:sp>
      <p:sp>
        <p:nvSpPr>
          <p:cNvPr id="6163" name="AutoShape 19">
            <a:hlinkClick r:id="rId20" action="ppaction://hlinksldjump" highlightClick="1"/>
            <a:extLst>
              <a:ext uri="{FF2B5EF4-FFF2-40B4-BE49-F238E27FC236}">
                <a16:creationId xmlns:a16="http://schemas.microsoft.com/office/drawing/2014/main" id="{5AA468C8-5164-4251-B035-1656A4D89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0" action="ppaction://hlinksldjump"/>
              </a:rPr>
              <a:t>800</a:t>
            </a:r>
            <a:endParaRPr lang="en-US" altLang="en-US" sz="3600" b="1"/>
          </a:p>
        </p:txBody>
      </p:sp>
      <p:sp>
        <p:nvSpPr>
          <p:cNvPr id="6164" name="AutoShape 20">
            <a:hlinkClick r:id="rId21" action="ppaction://hlinksldjump" highlightClick="1"/>
            <a:extLst>
              <a:ext uri="{FF2B5EF4-FFF2-40B4-BE49-F238E27FC236}">
                <a16:creationId xmlns:a16="http://schemas.microsoft.com/office/drawing/2014/main" id="{998E89D9-2B17-40CD-9E7C-5DD6E112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1" action="ppaction://hlinksldjump"/>
              </a:rPr>
              <a:t>1000</a:t>
            </a:r>
            <a:endParaRPr lang="en-US" altLang="en-US" sz="3600" b="1"/>
          </a:p>
        </p:txBody>
      </p:sp>
      <p:sp>
        <p:nvSpPr>
          <p:cNvPr id="6165" name="AutoShape 21">
            <a:hlinkClick r:id="rId22" action="ppaction://hlinksldjump" highlightClick="1"/>
            <a:extLst>
              <a:ext uri="{FF2B5EF4-FFF2-40B4-BE49-F238E27FC236}">
                <a16:creationId xmlns:a16="http://schemas.microsoft.com/office/drawing/2014/main" id="{3A9ADAB8-6AE3-406D-A086-FB1FD1BB5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2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66" name="AutoShape 22">
            <a:hlinkClick r:id="rId23" action="ppaction://hlinksldjump" highlightClick="1"/>
            <a:extLst>
              <a:ext uri="{FF2B5EF4-FFF2-40B4-BE49-F238E27FC236}">
                <a16:creationId xmlns:a16="http://schemas.microsoft.com/office/drawing/2014/main" id="{FBB47FEE-6E0E-432B-A23F-E2AABBB0E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3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6167" name="AutoShape 23">
            <a:hlinkClick r:id="rId24" action="ppaction://hlinksldjump" highlightClick="1"/>
            <a:extLst>
              <a:ext uri="{FF2B5EF4-FFF2-40B4-BE49-F238E27FC236}">
                <a16:creationId xmlns:a16="http://schemas.microsoft.com/office/drawing/2014/main" id="{E0C5E53E-D9DF-45B8-9E62-0B66BDCDC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4" action="ppaction://hlinksldjump"/>
              </a:rPr>
              <a:t>600</a:t>
            </a:r>
            <a:endParaRPr lang="en-US" altLang="en-US" sz="3600" b="1"/>
          </a:p>
        </p:txBody>
      </p:sp>
      <p:sp>
        <p:nvSpPr>
          <p:cNvPr id="6168" name="AutoShape 24">
            <a:hlinkClick r:id="rId25" action="ppaction://hlinksldjump" highlightClick="1"/>
            <a:extLst>
              <a:ext uri="{FF2B5EF4-FFF2-40B4-BE49-F238E27FC236}">
                <a16:creationId xmlns:a16="http://schemas.microsoft.com/office/drawing/2014/main" id="{0946FC3B-5C1E-4AF2-A48D-3CD4DF463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5" action="ppaction://hlinksldjump"/>
              </a:rPr>
              <a:t>800</a:t>
            </a:r>
            <a:endParaRPr lang="en-US" altLang="en-US" sz="3600" b="1"/>
          </a:p>
        </p:txBody>
      </p:sp>
      <p:sp>
        <p:nvSpPr>
          <p:cNvPr id="6169" name="AutoShape 25">
            <a:hlinkClick r:id="rId26" action="ppaction://hlinksldjump" highlightClick="1"/>
            <a:extLst>
              <a:ext uri="{FF2B5EF4-FFF2-40B4-BE49-F238E27FC236}">
                <a16:creationId xmlns:a16="http://schemas.microsoft.com/office/drawing/2014/main" id="{C94864D4-3BFA-478D-AD19-454FAA788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6" action="ppaction://hlinksldjump"/>
              </a:rPr>
              <a:t>1000</a:t>
            </a:r>
            <a:endParaRPr lang="en-US" altLang="en-US" sz="3600" b="1"/>
          </a:p>
        </p:txBody>
      </p:sp>
      <p:sp>
        <p:nvSpPr>
          <p:cNvPr id="6170" name="AutoShape 26">
            <a:hlinkClick r:id="rId27" action="ppaction://hlinksldjump" highlightClick="1"/>
            <a:extLst>
              <a:ext uri="{FF2B5EF4-FFF2-40B4-BE49-F238E27FC236}">
                <a16:creationId xmlns:a16="http://schemas.microsoft.com/office/drawing/2014/main" id="{1204FFED-60F0-4B1E-BDE4-FA0A14DC8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chemeClr val="bg1"/>
                </a:solidFill>
                <a:hlinkClick r:id="rId27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6171" name="Rectangle 27">
            <a:extLst>
              <a:ext uri="{FF2B5EF4-FFF2-40B4-BE49-F238E27FC236}">
                <a16:creationId xmlns:a16="http://schemas.microsoft.com/office/drawing/2014/main" id="{D3C1BF3F-B442-4875-9B2B-DA1F1C788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500" b="1">
                <a:solidFill>
                  <a:srgbClr val="CCFFFF"/>
                </a:solidFill>
              </a:rPr>
              <a:t>On the </a:t>
            </a:r>
          </a:p>
          <a:p>
            <a:pPr algn="ctr"/>
            <a:r>
              <a:rPr lang="en-US" altLang="en-US" sz="2500" b="1">
                <a:solidFill>
                  <a:srgbClr val="CCFFFF"/>
                </a:solidFill>
              </a:rPr>
              <a:t>Hill</a:t>
            </a:r>
          </a:p>
        </p:txBody>
      </p:sp>
      <p:sp>
        <p:nvSpPr>
          <p:cNvPr id="6172" name="Rectangle 28">
            <a:extLst>
              <a:ext uri="{FF2B5EF4-FFF2-40B4-BE49-F238E27FC236}">
                <a16:creationId xmlns:a16="http://schemas.microsoft.com/office/drawing/2014/main" id="{7C248443-2E5D-4A46-B0E5-501EE7102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500" b="1">
                <a:solidFill>
                  <a:srgbClr val="CCFFFF"/>
                </a:solidFill>
              </a:rPr>
              <a:t>Future</a:t>
            </a:r>
          </a:p>
          <a:p>
            <a:pPr algn="ctr"/>
            <a:r>
              <a:rPr lang="en-US" altLang="en-US" sz="2500" b="1">
                <a:solidFill>
                  <a:srgbClr val="CCFFFF"/>
                </a:solidFill>
              </a:rPr>
              <a:t>Faces</a:t>
            </a:r>
          </a:p>
        </p:txBody>
      </p:sp>
      <p:sp>
        <p:nvSpPr>
          <p:cNvPr id="6173" name="Rectangle 29">
            <a:extLst>
              <a:ext uri="{FF2B5EF4-FFF2-40B4-BE49-F238E27FC236}">
                <a16:creationId xmlns:a16="http://schemas.microsoft.com/office/drawing/2014/main" id="{94BBE56F-2522-44D6-9579-8E2E8E8D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500" b="1">
                <a:solidFill>
                  <a:srgbClr val="CCFFFF"/>
                </a:solidFill>
              </a:rPr>
              <a:t>Around</a:t>
            </a:r>
          </a:p>
          <a:p>
            <a:pPr algn="ctr"/>
            <a:r>
              <a:rPr lang="en-US" altLang="en-US" sz="2500" b="1">
                <a:solidFill>
                  <a:srgbClr val="CCFFFF"/>
                </a:solidFill>
              </a:rPr>
              <a:t>ACP</a:t>
            </a:r>
          </a:p>
        </p:txBody>
      </p:sp>
      <p:sp>
        <p:nvSpPr>
          <p:cNvPr id="6174" name="Rectangle 30">
            <a:extLst>
              <a:ext uri="{FF2B5EF4-FFF2-40B4-BE49-F238E27FC236}">
                <a16:creationId xmlns:a16="http://schemas.microsoft.com/office/drawing/2014/main" id="{8C2BDFCE-D7DD-41DA-89E0-795935E4B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500" b="1">
                <a:solidFill>
                  <a:srgbClr val="CCFFFF"/>
                </a:solidFill>
              </a:rPr>
              <a:t>In the </a:t>
            </a:r>
            <a:br>
              <a:rPr lang="en-US" altLang="en-US" sz="2500" b="1">
                <a:solidFill>
                  <a:srgbClr val="CCFFFF"/>
                </a:solidFill>
              </a:rPr>
            </a:br>
            <a:r>
              <a:rPr lang="en-US" altLang="en-US" sz="2500" b="1">
                <a:solidFill>
                  <a:srgbClr val="CCFFFF"/>
                </a:solidFill>
              </a:rPr>
              <a:t>Lab</a:t>
            </a:r>
          </a:p>
        </p:txBody>
      </p:sp>
      <p:sp>
        <p:nvSpPr>
          <p:cNvPr id="6175" name="Rectangle 31">
            <a:extLst>
              <a:ext uri="{FF2B5EF4-FFF2-40B4-BE49-F238E27FC236}">
                <a16:creationId xmlns:a16="http://schemas.microsoft.com/office/drawing/2014/main" id="{2E7B940C-4551-47E8-A782-3F9D03C1D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500" b="1">
                <a:solidFill>
                  <a:srgbClr val="CCFFFF"/>
                </a:solidFill>
              </a:rPr>
              <a:t>Sci-Fi</a:t>
            </a:r>
          </a:p>
          <a:p>
            <a:pPr algn="ctr"/>
            <a:r>
              <a:rPr lang="en-US" altLang="en-US" sz="2500" b="1">
                <a:solidFill>
                  <a:srgbClr val="CCFFFF"/>
                </a:solidFill>
              </a:rPr>
              <a:t>to Real Life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A6579CC1-7544-4178-A23B-EFD21A59A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1BCF0ADE-9546-47C7-8C9B-0D573D477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40965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A62806DA-0EEF-424B-B0A7-3DF66C795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7" name="Text Box 7">
            <a:extLst>
              <a:ext uri="{FF2B5EF4-FFF2-40B4-BE49-F238E27FC236}">
                <a16:creationId xmlns:a16="http://schemas.microsoft.com/office/drawing/2014/main" id="{052ADC00-7564-4AE3-A2AB-C1ABDC9A9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In the Lab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- 600</a:t>
            </a:r>
          </a:p>
        </p:txBody>
      </p:sp>
      <p:sp>
        <p:nvSpPr>
          <p:cNvPr id="40968" name="Rectangle 8">
            <a:extLst>
              <a:ext uri="{FF2B5EF4-FFF2-40B4-BE49-F238E27FC236}">
                <a16:creationId xmlns:a16="http://schemas.microsoft.com/office/drawing/2014/main" id="{90DD9519-EA2A-411C-8601-D9A3C1B74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762000"/>
            <a:ext cx="80772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 b="1">
                <a:solidFill>
                  <a:srgbClr val="CCFFFF"/>
                </a:solidFill>
              </a:rPr>
              <a:t>This "scope" uses electron beams incident on a phosphor screen, like old-style boxy televisions. 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D50DFE6F-E338-4E81-AE2F-FA85DF38A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6B3E259F-5181-429F-99E0-0342F8457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45061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F68CD5A4-E98B-4480-8914-0E35B7897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3" name="Text Box 7">
            <a:extLst>
              <a:ext uri="{FF2B5EF4-FFF2-40B4-BE49-F238E27FC236}">
                <a16:creationId xmlns:a16="http://schemas.microsoft.com/office/drawing/2014/main" id="{66AE7EDC-89E2-4534-80D0-0DC12902A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In the Lab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- 800</a:t>
            </a:r>
          </a:p>
        </p:txBody>
      </p:sp>
      <p:sp>
        <p:nvSpPr>
          <p:cNvPr id="45064" name="Rectangle 8">
            <a:extLst>
              <a:ext uri="{FF2B5EF4-FFF2-40B4-BE49-F238E27FC236}">
                <a16:creationId xmlns:a16="http://schemas.microsoft.com/office/drawing/2014/main" id="{080F7488-2F7D-453E-86D7-8A6A00B94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83820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 b="1">
                <a:solidFill>
                  <a:srgbClr val="CCFFFF"/>
                </a:solidFill>
              </a:rPr>
              <a:t>The classic experiment where a ball is fired into a swing-like apparatus and conservation laws are used to get its initial speed.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>
            <a:extLst>
              <a:ext uri="{FF2B5EF4-FFF2-40B4-BE49-F238E27FC236}">
                <a16:creationId xmlns:a16="http://schemas.microsoft.com/office/drawing/2014/main" id="{996E1914-2B14-4F4F-9FCB-462D9AD64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88BEF394-4B1B-4B44-9C75-6933CD896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47109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C7DF34CF-8D72-4909-8811-0F206A661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11" name="Text Box 7">
            <a:extLst>
              <a:ext uri="{FF2B5EF4-FFF2-40B4-BE49-F238E27FC236}">
                <a16:creationId xmlns:a16="http://schemas.microsoft.com/office/drawing/2014/main" id="{C915037C-4076-4AEF-8C21-AEA6DD9A5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4008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In the Lab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- 1000</a:t>
            </a:r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4C206CCE-2E5D-48F6-921F-823DC464B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33400"/>
            <a:ext cx="82296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 b="1">
                <a:solidFill>
                  <a:srgbClr val="CCFFFF"/>
                </a:solidFill>
              </a:rPr>
              <a:t>While the original data analysis is now considered "slippery", this lab staple is often used to show that charge is quantized.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>
            <a:extLst>
              <a:ext uri="{FF2B5EF4-FFF2-40B4-BE49-F238E27FC236}">
                <a16:creationId xmlns:a16="http://schemas.microsoft.com/office/drawing/2014/main" id="{5C19EEBB-E067-4DC1-8259-95AE39E4F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A0BCB654-1E70-4339-B753-54142F06D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57349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B2C99270-0141-4E4C-864A-5516A1004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0" name="Rectangle 6">
            <a:extLst>
              <a:ext uri="{FF2B5EF4-FFF2-40B4-BE49-F238E27FC236}">
                <a16:creationId xmlns:a16="http://schemas.microsoft.com/office/drawing/2014/main" id="{8D927F28-DE5B-4C7A-8859-46AD7D689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74688"/>
            <a:ext cx="87630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4800" b="1">
                <a:solidFill>
                  <a:srgbClr val="CCFFFF"/>
                </a:solidFill>
              </a:rPr>
              <a:t>This fictional "beam" that moved people from one place to another in Star Trek now has a real-world equivalent -- using photons, not atoms yet.</a:t>
            </a:r>
          </a:p>
        </p:txBody>
      </p:sp>
      <p:sp>
        <p:nvSpPr>
          <p:cNvPr id="57351" name="Text Box 7">
            <a:extLst>
              <a:ext uri="{FF2B5EF4-FFF2-40B4-BE49-F238E27FC236}">
                <a16:creationId xmlns:a16="http://schemas.microsoft.com/office/drawing/2014/main" id="{9F558250-D810-4359-BF5D-6F6490773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Sci-Fi to Real Life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- 200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>
            <a:extLst>
              <a:ext uri="{FF2B5EF4-FFF2-40B4-BE49-F238E27FC236}">
                <a16:creationId xmlns:a16="http://schemas.microsoft.com/office/drawing/2014/main" id="{A7AC1EBE-1F5A-40D7-88CF-1F23312C3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A0AE2F45-94E7-4412-90A6-2240CA92F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55301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8950BD6B-B6F7-4957-947B-812630489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302" name="Rectangle 6">
            <a:extLst>
              <a:ext uri="{FF2B5EF4-FFF2-40B4-BE49-F238E27FC236}">
                <a16:creationId xmlns:a16="http://schemas.microsoft.com/office/drawing/2014/main" id="{7224A47E-05E0-49C0-BB71-B04610D9C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76288"/>
            <a:ext cx="87630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4800" b="1">
                <a:solidFill>
                  <a:srgbClr val="CCFFFF"/>
                </a:solidFill>
              </a:rPr>
              <a:t>The P in PET scans, this anti-particle is used to study the sources of medical seizures in the body.</a:t>
            </a:r>
          </a:p>
        </p:txBody>
      </p:sp>
      <p:sp>
        <p:nvSpPr>
          <p:cNvPr id="55303" name="Text Box 7">
            <a:extLst>
              <a:ext uri="{FF2B5EF4-FFF2-40B4-BE49-F238E27FC236}">
                <a16:creationId xmlns:a16="http://schemas.microsoft.com/office/drawing/2014/main" id="{D5FD8694-CDE0-4B76-AAAB-336D3C198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Sci-Fi to Real Life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- 400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>
            <a:extLst>
              <a:ext uri="{FF2B5EF4-FFF2-40B4-BE49-F238E27FC236}">
                <a16:creationId xmlns:a16="http://schemas.microsoft.com/office/drawing/2014/main" id="{0C9CE8F9-DF21-4B21-A382-AFDFBDAFB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6D22294A-A555-452C-BE51-AB4C37688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98ED403C-B777-499E-A9D8-480645B4C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88392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The S in LASER, this word describes a process that contrasts with "spontaneous" emission of light, producing monochromatic rays.</a:t>
            </a:r>
          </a:p>
        </p:txBody>
      </p:sp>
      <p:pic>
        <p:nvPicPr>
          <p:cNvPr id="49157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D72A7BC9-7C7D-47C2-99EE-94E72786E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8" name="Text Box 6">
            <a:extLst>
              <a:ext uri="{FF2B5EF4-FFF2-40B4-BE49-F238E27FC236}">
                <a16:creationId xmlns:a16="http://schemas.microsoft.com/office/drawing/2014/main" id="{9AE3BC17-3778-480A-8ADB-33FE93781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Sci-Fi to Real Life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- 600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>
            <a:extLst>
              <a:ext uri="{FF2B5EF4-FFF2-40B4-BE49-F238E27FC236}">
                <a16:creationId xmlns:a16="http://schemas.microsoft.com/office/drawing/2014/main" id="{1CE35B61-BCDD-4C31-BC50-A7801AB0C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76C11563-5A42-4799-830A-344522D47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51205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D8C720B0-2A1B-4EAA-81B5-02E1A5BCB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6" name="Text Box 6">
            <a:extLst>
              <a:ext uri="{FF2B5EF4-FFF2-40B4-BE49-F238E27FC236}">
                <a16:creationId xmlns:a16="http://schemas.microsoft.com/office/drawing/2014/main" id="{C29DE7C3-4849-469E-83F9-B898172B9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"/>
            <a:ext cx="74676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Philo T. Farnsworth is often credited with this invention, in which images are transmitted via electromagnetic radiation.</a:t>
            </a:r>
          </a:p>
        </p:txBody>
      </p:sp>
      <p:sp>
        <p:nvSpPr>
          <p:cNvPr id="51207" name="Text Box 7">
            <a:extLst>
              <a:ext uri="{FF2B5EF4-FFF2-40B4-BE49-F238E27FC236}">
                <a16:creationId xmlns:a16="http://schemas.microsoft.com/office/drawing/2014/main" id="{88097526-7D3B-4C0A-ABD4-F5DC7E9DA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Sci-Fi to Real Life - 800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>
            <a:extLst>
              <a:ext uri="{FF2B5EF4-FFF2-40B4-BE49-F238E27FC236}">
                <a16:creationId xmlns:a16="http://schemas.microsoft.com/office/drawing/2014/main" id="{DE597AB7-B8B4-44BD-8ACA-91991A7DA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78BD297F-9931-4A12-8D23-F8E639D79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53253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7B58DF74-9B40-4C32-B15B-B5BC33E3F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4" name="Rectangle 6">
            <a:extLst>
              <a:ext uri="{FF2B5EF4-FFF2-40B4-BE49-F238E27FC236}">
                <a16:creationId xmlns:a16="http://schemas.microsoft.com/office/drawing/2014/main" id="{F07F2A81-2F91-49C2-B102-6550D1540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254125"/>
            <a:ext cx="81534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4800" b="1">
                <a:solidFill>
                  <a:srgbClr val="CCFFFF"/>
                </a:solidFill>
              </a:rPr>
              <a:t>True to the sound of her name, she taught everyone "how" to slow light down to bicycle speeds in 1998.</a:t>
            </a:r>
          </a:p>
        </p:txBody>
      </p:sp>
      <p:sp>
        <p:nvSpPr>
          <p:cNvPr id="53255" name="Text Box 7">
            <a:extLst>
              <a:ext uri="{FF2B5EF4-FFF2-40B4-BE49-F238E27FC236}">
                <a16:creationId xmlns:a16="http://schemas.microsoft.com/office/drawing/2014/main" id="{F423E8BB-725A-4C47-A44A-FAF952B64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64008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1">
                <a:solidFill>
                  <a:srgbClr val="CCFFFF"/>
                </a:solidFill>
              </a:rPr>
              <a:t>Sci-Fi to Real Life</a:t>
            </a:r>
            <a:r>
              <a:rPr lang="en-US" altLang="en-US"/>
              <a:t> </a:t>
            </a:r>
            <a:r>
              <a:rPr lang="en-US" altLang="en-US" sz="1600" b="1">
                <a:solidFill>
                  <a:srgbClr val="CCFFFF"/>
                </a:solidFill>
              </a:rPr>
              <a:t>- 1000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ext Box 4">
            <a:extLst>
              <a:ext uri="{FF2B5EF4-FFF2-40B4-BE49-F238E27FC236}">
                <a16:creationId xmlns:a16="http://schemas.microsoft.com/office/drawing/2014/main" id="{239371B5-AD7F-4ECF-99C0-E1A3BC0FF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77724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8000" b="1">
                <a:solidFill>
                  <a:srgbClr val="FFFF00"/>
                </a:solidFill>
              </a:rPr>
              <a:t>DAILY DOUBLE</a:t>
            </a:r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3AA7FC95-718C-4540-BDBA-5651BA024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715000"/>
            <a:ext cx="59705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chemeClr val="bg1"/>
                </a:solidFill>
              </a:rPr>
              <a:t>Make your wager now…</a:t>
            </a:r>
          </a:p>
        </p:txBody>
      </p:sp>
      <p:sp>
        <p:nvSpPr>
          <p:cNvPr id="69638" name="AutoShape 6">
            <a:hlinkClick r:id="rId2" action="ppaction://hlinksldjump"/>
            <a:extLst>
              <a:ext uri="{FF2B5EF4-FFF2-40B4-BE49-F238E27FC236}">
                <a16:creationId xmlns:a16="http://schemas.microsoft.com/office/drawing/2014/main" id="{A709C3EF-FFA4-4DC9-88DC-03AE4CE9F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0"/>
            <a:ext cx="8077200" cy="5867400"/>
          </a:xfrm>
          <a:prstGeom prst="irregularSeal2">
            <a:avLst/>
          </a:prstGeom>
          <a:solidFill>
            <a:srgbClr val="0000FF">
              <a:alpha val="0"/>
            </a:srgbClr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A1E34154-7D07-4AAF-9AD0-FC04F36D8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7B06F960-DBB2-4D85-9AF2-F0AEFD5FB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5A94E1A9-CEAE-4DBD-A708-77A4D65AB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84582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4800" b="1">
                <a:solidFill>
                  <a:srgbClr val="CCFFFF"/>
                </a:solidFill>
              </a:rPr>
              <a:t>Increasing diversity in science is a priority of this agency, commonly known as “NSF”, which funds fundamental science and engineering.</a:t>
            </a:r>
          </a:p>
        </p:txBody>
      </p:sp>
      <p:pic>
        <p:nvPicPr>
          <p:cNvPr id="8197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95DE79DA-964F-45D7-B78A-F730EF99C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>
            <a:extLst>
              <a:ext uri="{FF2B5EF4-FFF2-40B4-BE49-F238E27FC236}">
                <a16:creationId xmlns:a16="http://schemas.microsoft.com/office/drawing/2014/main" id="{67740AA5-B79A-4CF6-9B0D-38807ED2A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953000"/>
            <a:ext cx="158115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0" name="Text Box 8">
            <a:extLst>
              <a:ext uri="{FF2B5EF4-FFF2-40B4-BE49-F238E27FC236}">
                <a16:creationId xmlns:a16="http://schemas.microsoft.com/office/drawing/2014/main" id="{C20FC29D-7E55-4AE2-B74F-437F742E7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On the Hill - 200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E9863420-3EF9-4AE0-8067-501C472FB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2FD03ABE-55F9-474F-A3CF-6213847FA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3DAB51FB-396A-407E-A39B-EF6524808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1534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US" sz="4800" b="1">
                <a:solidFill>
                  <a:srgbClr val="CCFFFF"/>
                </a:solidFill>
              </a:rPr>
              <a:t>Bart Gordon, chair of the House Committee on Science and Technology, represents this state.</a:t>
            </a:r>
          </a:p>
        </p:txBody>
      </p:sp>
      <p:pic>
        <p:nvPicPr>
          <p:cNvPr id="16389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16B68DED-571F-485E-8ECD-A5763578D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1" name="Picture 7">
            <a:extLst>
              <a:ext uri="{FF2B5EF4-FFF2-40B4-BE49-F238E27FC236}">
                <a16:creationId xmlns:a16="http://schemas.microsoft.com/office/drawing/2014/main" id="{C05A02C5-F1CB-4622-93C2-7E88691EB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8"/>
          <a:stretch>
            <a:fillRect/>
          </a:stretch>
        </p:blipFill>
        <p:spPr bwMode="auto">
          <a:xfrm>
            <a:off x="7239000" y="76200"/>
            <a:ext cx="179070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2" name="Text Box 8">
            <a:extLst>
              <a:ext uri="{FF2B5EF4-FFF2-40B4-BE49-F238E27FC236}">
                <a16:creationId xmlns:a16="http://schemas.microsoft.com/office/drawing/2014/main" id="{5F1B5035-4109-4D68-8D59-5172EFF4D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On the Hill - 400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4677CCC-4545-48C7-A27B-43E3F0F07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3504D2C-DB28-468A-A37C-259D1EA9B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FC602724-9B6D-4432-9B31-92AFD1FF4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7630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Often called “RAGS”, this 2006 report warned that the US may be falling behind other countries in science competitiveness</a:t>
            </a:r>
            <a:r>
              <a:rPr lang="en-US" altLang="en-US" sz="4800">
                <a:solidFill>
                  <a:srgbClr val="CCFFFF"/>
                </a:solidFill>
              </a:rPr>
              <a:t>.</a:t>
            </a:r>
          </a:p>
        </p:txBody>
      </p:sp>
      <p:pic>
        <p:nvPicPr>
          <p:cNvPr id="10245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31411889-F149-4353-8F46-A34C410B9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MMAG00501_0000[1]">
            <a:extLst>
              <a:ext uri="{FF2B5EF4-FFF2-40B4-BE49-F238E27FC236}">
                <a16:creationId xmlns:a16="http://schemas.microsoft.com/office/drawing/2014/main" id="{3D4F4893-AB17-4EBD-A737-C3A8A7A0A8A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419600"/>
            <a:ext cx="2209800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 Box 7">
            <a:extLst>
              <a:ext uri="{FF2B5EF4-FFF2-40B4-BE49-F238E27FC236}">
                <a16:creationId xmlns:a16="http://schemas.microsoft.com/office/drawing/2014/main" id="{F898E11F-3A47-4AB4-9C3B-BD62BAB9F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On the Hill - 600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0C0EF24-9D05-4941-9241-9C27C413B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35FB613C-AE15-460A-9001-EF4553546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CE41C914-D4FF-4ED3-8731-AF8D02CE0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45820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600" b="1">
                <a:solidFill>
                  <a:srgbClr val="CCFFFF"/>
                </a:solidFill>
              </a:rPr>
              <a:t>Before becoming science advisor to the President, Physicist Jack Marburger was director of this Long Island-based national lab, which specializes in nuclear physics.</a:t>
            </a:r>
          </a:p>
        </p:txBody>
      </p:sp>
      <p:pic>
        <p:nvPicPr>
          <p:cNvPr id="12293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A633AEB6-D33F-4766-9495-507E99815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Text Box 6">
            <a:extLst>
              <a:ext uri="{FF2B5EF4-FFF2-40B4-BE49-F238E27FC236}">
                <a16:creationId xmlns:a16="http://schemas.microsoft.com/office/drawing/2014/main" id="{C56C81AA-BDE2-4080-8537-AB8FB404E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On the Hill - 800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51F5F800-58BE-42C6-9674-2FD7BBBCF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24C27620-1721-4F41-A68C-770B260A1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15A147FC-F32D-4FB7-9AFA-E2F147F6F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686800" cy="344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800" b="1">
                <a:solidFill>
                  <a:srgbClr val="CCFFFF"/>
                </a:solidFill>
              </a:rPr>
              <a:t>There are currently two congressmen with PhDs in physics.</a:t>
            </a:r>
          </a:p>
          <a:p>
            <a:pPr algn="ctr"/>
            <a:endParaRPr lang="en-US" altLang="en-US" sz="2800" b="1">
              <a:solidFill>
                <a:srgbClr val="CCFFFF"/>
              </a:solidFill>
            </a:endParaRPr>
          </a:p>
          <a:p>
            <a:pPr algn="ctr"/>
            <a:r>
              <a:rPr lang="en-US" altLang="en-US" sz="4800" b="1">
                <a:solidFill>
                  <a:srgbClr val="CCFFFF"/>
                </a:solidFill>
              </a:rPr>
              <a:t>   Name one.</a:t>
            </a:r>
          </a:p>
        </p:txBody>
      </p:sp>
      <p:pic>
        <p:nvPicPr>
          <p:cNvPr id="14341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C56A32D1-A572-4968-A3B2-879D14926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>
            <a:extLst>
              <a:ext uri="{FF2B5EF4-FFF2-40B4-BE49-F238E27FC236}">
                <a16:creationId xmlns:a16="http://schemas.microsoft.com/office/drawing/2014/main" id="{BF38FA74-77BC-4442-BD29-C79497CA9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7"/>
          <a:stretch>
            <a:fillRect/>
          </a:stretch>
        </p:blipFill>
        <p:spPr bwMode="auto">
          <a:xfrm>
            <a:off x="2239963" y="4267200"/>
            <a:ext cx="210185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3" name="Picture 7">
            <a:extLst>
              <a:ext uri="{FF2B5EF4-FFF2-40B4-BE49-F238E27FC236}">
                <a16:creationId xmlns:a16="http://schemas.microsoft.com/office/drawing/2014/main" id="{8C8AC689-557D-4EF6-8184-206B533DE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17" t="10527"/>
          <a:stretch>
            <a:fillRect/>
          </a:stretch>
        </p:blipFill>
        <p:spPr bwMode="auto">
          <a:xfrm>
            <a:off x="4724400" y="4495800"/>
            <a:ext cx="2133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4" name="Text Box 8">
            <a:extLst>
              <a:ext uri="{FF2B5EF4-FFF2-40B4-BE49-F238E27FC236}">
                <a16:creationId xmlns:a16="http://schemas.microsoft.com/office/drawing/2014/main" id="{36FB368A-A1B4-45D3-8B51-7FFDC1468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On the Hill - 1000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B0B6DC6F-DF51-450C-BA0D-4EC4D307A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5E3788BC-AB62-4C48-B3CF-D478E1721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8437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06D0E61F-77F7-4B0F-938B-57A4FAB9B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8" name="Text Box 6">
            <a:extLst>
              <a:ext uri="{FF2B5EF4-FFF2-40B4-BE49-F238E27FC236}">
                <a16:creationId xmlns:a16="http://schemas.microsoft.com/office/drawing/2014/main" id="{E1A53306-A668-4A33-A88B-92FCD47E3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04800"/>
            <a:ext cx="74676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Prada and Calvin Klein market glasses as accessories, but many people opt for this procedure so they don’t need to wear them.</a:t>
            </a:r>
          </a:p>
        </p:txBody>
      </p:sp>
      <p:sp>
        <p:nvSpPr>
          <p:cNvPr id="18439" name="Text Box 7">
            <a:extLst>
              <a:ext uri="{FF2B5EF4-FFF2-40B4-BE49-F238E27FC236}">
                <a16:creationId xmlns:a16="http://schemas.microsoft.com/office/drawing/2014/main" id="{9C48A6AB-3E7B-4778-8659-088DA3493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Future Faces - 200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5BEE6E70-0443-4547-8A48-108947219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816A3128-A105-40E1-979E-6135073A1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20485" name="Picture 5" descr="FFP_circle_white_trans">
            <a:hlinkClick r:id="rId3" action="ppaction://hlinksldjump"/>
            <a:extLst>
              <a:ext uri="{FF2B5EF4-FFF2-40B4-BE49-F238E27FC236}">
                <a16:creationId xmlns:a16="http://schemas.microsoft.com/office/drawing/2014/main" id="{2EBBEED2-B908-478A-856F-CFF7B665B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1355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6" name="Text Box 6">
            <a:extLst>
              <a:ext uri="{FF2B5EF4-FFF2-40B4-BE49-F238E27FC236}">
                <a16:creationId xmlns:a16="http://schemas.microsoft.com/office/drawing/2014/main" id="{0C3E0DEC-749F-407F-A9A7-7DC6F7000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6868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The popularity of gels, strips, and lights that produce this sparkly effect has exploded recently – but even ancient Egyptians saw it as a sign of status.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27BEE614-17F1-4413-9542-5DC704DD1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008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600" b="1">
                <a:solidFill>
                  <a:srgbClr val="CCFFFF"/>
                </a:solidFill>
              </a:rPr>
              <a:t>Future Faces - 400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733</Words>
  <Application>Microsoft Office PowerPoint</Application>
  <PresentationFormat>On-screen Show (4:3)</PresentationFormat>
  <Paragraphs>117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krand</dc:creator>
  <cp:lastModifiedBy>Brad Conrad</cp:lastModifiedBy>
  <cp:revision>24</cp:revision>
  <dcterms:created xsi:type="dcterms:W3CDTF">2007-11-15T19:46:33Z</dcterms:created>
  <dcterms:modified xsi:type="dcterms:W3CDTF">2018-09-07T16:48:02Z</dcterms:modified>
</cp:coreProperties>
</file>