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85" r:id="rId9"/>
    <p:sldId id="264" r:id="rId10"/>
    <p:sldId id="268" r:id="rId11"/>
    <p:sldId id="265" r:id="rId12"/>
    <p:sldId id="267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5" r:id="rId21"/>
    <p:sldId id="274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ECFF"/>
    <a:srgbClr val="66CCFF"/>
    <a:srgbClr val="0066FF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12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536BF82-CB97-42F9-AD7E-04382F1545B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C1D5AFA-9ED3-4F06-B531-8F741E2A41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8BC14E4-AC29-4E4D-9D96-7DDECD972E8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333D66D-D5A4-4705-A78E-0E1D4745F2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A9C9E60-4FCF-409E-BC77-02FBB86EBF6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950EA34A-D26F-469A-B23C-84B9BAE068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0A4C57-C6DE-4E36-A0E8-BE1EF8F4AB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8659E9-9CD3-4B2F-8737-6B0CB56FF3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1A7FCC-E7A2-4456-A875-3DA74812972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100B8643-8385-4BB4-A4E2-1A43E7248FF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983C1A7-E511-43DD-8AB8-C9DE0590B4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E44921-2B30-4EF6-B9B8-5DF7154202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14755A-9FDF-4D58-9917-06F8931C1E8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7EDAFE23-4175-40A9-A279-7D7190C9296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B9ABC39-C4FF-4AC4-AEBE-37A214E8E1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8B1C21-D52C-4A25-B0B0-B15ABF00B5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C473DB-8452-48CC-A59C-4994A966866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258CA79E-8383-47EA-A47F-689E22D48CF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75CE98A-DFF6-4624-BF58-31FB31E26C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D2CB54-4D57-499A-87BA-C47A25EC6C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A4EB1D-5EE7-4EB4-9EDA-3CCB0249957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CC63ED70-E6A5-482B-A9F1-3768D829A66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CC114C4-B92E-469F-86F5-7F0FCCA764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A3C3FE-9C32-4FB8-A333-748F1BFBA5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3087A6-6E01-498E-8C10-35D9FE8F20A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BB210EBF-1D73-4A1D-9C9A-A890194160E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DC16BC6-9A10-4570-916A-2DCB3C3A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F3D5D6-6A32-4A6B-A072-AEB117BF73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57BC36-47CE-43E5-B9D0-9B03C31DFC2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EFD0329F-3ADE-4811-BC39-FD082E79674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080BC8A-14BE-40D2-B2C0-DC473F612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9B3CA6-E21F-4721-A77A-CCA03ED4F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E5C26-9FFE-45CA-A0B4-20D53FE5707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77984105-AB05-48C2-BD51-C2838D5B98F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B98F918-34DC-46A1-8658-3A8FD21985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E25F6E-0906-4180-99DE-4EB9405DD0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41D72F-736C-48D2-BBE0-B2A8A6EFB09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93053652-10FF-4B08-8D80-DA3137A07C2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D50BBD57-CAE9-40B7-BBBE-D07E869292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129B8C-757A-4D47-B73C-671A7433FF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77F76E-2469-45DE-9BBC-1503EF922CD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447BF798-89A1-4A30-8C47-87BA27F4EDE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B6BD2D5-43DF-404D-9235-4F1C6840D6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7EC46A-8C48-45DA-9047-D49FE50CBB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BA88AC-50F4-4597-9B3D-1008F9B5377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7E89FACC-32D5-4E97-B52E-2F421DC576C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6396F066-0893-4362-A7F5-0BA8724B08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CE5309-A522-46B5-9D58-D8726515F1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B5F4B7-691B-445D-8DF6-C6321932096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46D9EFAE-86F1-419A-BD3D-5159142132B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39897E2D-D23D-4927-8624-5DEB0EA2FB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C451E2-AF5E-494D-A47F-32566E1278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929FE3-86D2-4793-8052-71F0716AA4C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2B567AE0-5360-421C-AA62-D0C723E6355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AACB362-A5E3-4425-BF4F-636ED6426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997D44-6768-440F-A2A3-519AA306B2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A3BA4-A0E1-4F2D-BCFB-6D9401B4B29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254D9C58-2183-4C09-B455-6999958B08B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41717EC8-AD9E-4ED7-9FE0-825B68FF2B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529E4D-E603-4C50-87EF-B1BFD7F907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647F9B-3A25-4409-8662-647DD094781B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255D6991-7ED9-4149-8970-54E6EB17608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4480FA9-E727-48DC-8A78-F77F7AB67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5C2BE7-2741-4DE0-A757-1AFC157055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40FE8-C12D-4F53-9C3A-1E36036DCC2D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62C72631-1FAB-49AA-B85C-904B271F12F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927EB5A6-97D5-473F-9286-C3815756A4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C4368D-9FA5-4A3D-A5C0-45601D08D0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BA90C2-27E1-48A1-8AC9-F61CD7597ED7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DA528E72-7FD8-49B5-87AE-199D8CB3C1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02CFAB2E-1CBB-4806-8735-8DE41FC131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FCE8D6-A6B8-4BCC-9295-9B2397BB93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A0BCFC-98F8-4E0E-8251-216F74AE81BA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A656B8C2-5D9F-4DA5-9EC8-BBABFFD70C5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D53EE4C-E9F9-4561-AC5B-75D2F87F9C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212A69-60AC-44D1-A295-6A6EB828C9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82B743-E499-4D7B-974C-127ACB849B5E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38D02033-6617-466F-8008-E2F83DFFE16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43933906-0C2F-4CAE-8F16-A16BB42F30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B2750B-EEE8-425A-9104-15DBE44912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9B9AEF-154D-442C-BA94-93581CC03CF7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E634082C-A208-4842-97E2-FF3C8EB2534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7133AE90-306F-4E4B-B094-019C8E9B1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C965BA-9B89-40D0-B54B-7C6F6FC963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A3561E-C656-43F6-8F2E-8A651C7826D3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2080FE67-2EC8-407A-B37D-F415E6629A4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CD01003E-B916-4BDE-B797-8A0236B660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8FB4B57-E2F9-41D9-B385-7E9395664D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80FCB-82F5-4091-818D-4FE90FEE13D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1F3BAE13-1474-422F-89EA-24FD2062029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C12C8B6-F291-404D-A918-42248AE43F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968453-AED1-4A16-B476-C670C57E10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2B9B0C-1934-4742-B63C-3802201413F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06C17777-5C1E-4CB1-9754-66127D183D7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A16424F-FFB8-4D98-82CD-FF9D9C9C6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EFAEFF-5A97-44C7-BE84-BBC8D421A4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3118E9-C527-4AD0-B045-4B6A72C6E4D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6AB3720-59A2-49AE-829D-AF6F34EC315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32D6385-3E96-4058-B27B-DA000617D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351627-2314-4ADE-9A3A-F7F6E07318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F2AF1D-8C8D-497D-8348-7D1895222E8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F7104FA3-320C-4ABB-8802-EF8E6194635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F52EBF4-7C8C-41ED-8737-9700DB8AD0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FBA1F7-E780-444F-BEFA-AB272B975D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3DD3A2-AC96-435B-B431-2602AFE125F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D86C8A85-F13B-47EE-B913-4492780AFBF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0734E46-A9C9-4782-8F85-9EB0B571E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FD16C8-F94A-435A-B646-8DEE300463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F48C5B-76CC-4739-AF03-A08E3A558A1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7D5D4CB3-55E0-49EA-9C99-E8CC65042EA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9093418D-7423-49D8-B0B6-36B3869C0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A6AE48-F98C-4E6C-9144-96E407E410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ACEAB-E556-4281-A302-401E4886711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A7EE767C-3023-4E60-971E-2C5744C2DC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07FF645-B4C8-4EF0-B5E6-185D5D985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82E18-FBB1-40EA-95DD-C5940B38FC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67A4A7-6D22-4E5C-A134-563EEAEEC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FE8BF-2BA3-4520-8ACE-4F452D4F9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EC76E-4EE2-4FBA-8A06-4048B1B53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68692-ABFD-4DA9-BABF-55F808C7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1E547-4F63-4CBC-988F-534304791B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96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0C9DE-92F5-4E35-AF50-479DFE9F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F22FE-D532-4520-B100-D1DF31C0D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71D23-BABC-49DC-8A0C-9C6E52764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BD73E-9551-447E-95E7-516D2065D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9CBFD-E2E9-4E48-B700-E4508724D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D8523-F752-4A0C-A18C-7FD5B1F319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51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809D73-5D5A-4917-89D2-BCCA7ABEF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6D082F-A620-41D8-AE92-52B39063F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6620F-CE1E-40C1-A28D-0606748B1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F826F-3CC6-4F5F-9999-2B9DC3FB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0B88A-0F30-4925-B81F-B1E3A40AB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B6EC6-8E0E-4BB3-B5FB-DC17809236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8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E37E4-8D7A-45CC-9E7A-37BFD635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777D8-5646-471F-8B34-DAA628D69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ACEA3-DC40-4C7B-9744-5577C4F16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44C6C-4900-4FF1-925E-1685985E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EC6AE-72F3-458B-AFED-055B3DDFC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6775A-95D6-407A-BA44-92E14B2F1A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41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B5B76-AFB1-4AE2-88A7-B504B6C42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9BB33-5235-4C63-838A-37C58FA81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F4306-CF10-497B-8050-8BE645BFD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B27B3-6BBC-420A-AA86-FF9BD1270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B0989-250C-465E-BFFC-040679456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57F7C-54F4-444E-BDEB-9DAA2160AA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19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D0683-0907-445E-80F1-64EF0DE8D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FEA20-D9DA-4193-B167-308AAC04E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CE8FB-FD37-4088-A6A4-3D981E22E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6B717-D383-4FC9-BAC1-889CF8E43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E789C-61BE-44A3-9536-690988B2F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D9B88-1F5C-404C-AFBE-98EC6BE0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6AA7D-8271-4273-AF08-289CCC38D3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201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53046-13E2-47A2-AA69-59EE1266E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239D2-C1CB-4E49-8F4D-6CE9A598C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538514-078D-4234-A70D-1B576969A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2238D-2B39-4E3C-845F-50A325D75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CCC03B-0960-402D-88A5-54260B6981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C1111-EAC7-46F0-8D80-FE3FDD805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BB335B-D9F8-4FE9-996C-73BA57C56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6568EF-4478-440A-BD7F-00911019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CC863-57E7-46AE-9E26-2247E6316F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70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5F6BA-2D07-4238-978B-8A8A179FC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9FE31F-FF7C-4378-ABE2-1B6153291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651F2D-E0AC-4334-B7E2-E9F0CD23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0B9D8-E2EF-49B8-865C-C2ECF402D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FF184-C572-4E7D-B605-EBEF120D3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65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5A4A24-7B54-44CB-B745-72A306906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4E2802-F91B-4603-8CE0-69F5AB3D1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081BEC-5F88-4536-9A1A-D25D9CC3B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2515A-1971-409E-9802-00322F9429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44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C278E-0665-4C9B-936C-F196AECD9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00EAA-E13B-435D-9AB0-AE6A8A457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4A0A6-7EC9-41D3-B7E6-7EC3CABE9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760901-4295-4927-99E1-B2C19F59D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AA06A-4B29-4B61-ACBF-73B22253C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6BFD1-79F5-4654-B717-1D61BD023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9F5FE-32C3-49E4-B505-D3BD2DC5B1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59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6B1BD-4012-416F-80CF-1AD2BFB10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5E330B-A611-4921-8A12-400C62E99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8BB052-0A1F-4DFA-9B4B-5E80F63E0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008DE-E7EE-45CD-B240-6A974D312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7DCCF-0D92-4AB0-B2F7-5DEE75E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82B9DB-A60B-44D4-813D-2EB2AB8DC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52811-3AC1-4FBE-BB42-1AA8BE33B0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34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9ABF3F-FF5E-45DE-A490-07A450DA7E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5E832E-9403-4137-B25B-F6BF761A32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41ACCD4-8CD7-47A3-BB13-28EEA95C5A5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9D4D3F4-08C1-45CE-8880-42E26C9CC36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4638EED-7DD6-4F9D-90F4-A682CB38C6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7446F0-F4DC-4DCC-A95D-A1400E24D43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3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notesSlide" Target="../notesSlides/notesSlide2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1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28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4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B44FCBEE-7057-4F24-B10D-AEFB3F874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229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Future Faces of Physics Jeopardy!</a:t>
            </a:r>
          </a:p>
        </p:txBody>
      </p:sp>
      <p:pic>
        <p:nvPicPr>
          <p:cNvPr id="3075" name="Picture 3" descr="FFP_circle_white_trans">
            <a:extLst>
              <a:ext uri="{FF2B5EF4-FFF2-40B4-BE49-F238E27FC236}">
                <a16:creationId xmlns:a16="http://schemas.microsoft.com/office/drawing/2014/main" id="{B1F7FC3C-505C-43AF-BC43-3DCA18357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667000"/>
            <a:ext cx="258286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Text Box 4">
            <a:extLst>
              <a:ext uri="{FF2B5EF4-FFF2-40B4-BE49-F238E27FC236}">
                <a16:creationId xmlns:a16="http://schemas.microsoft.com/office/drawing/2014/main" id="{9B723332-BB86-44B7-A260-C5943B21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6278563"/>
            <a:ext cx="2133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i="1">
                <a:solidFill>
                  <a:srgbClr val="FFFF00"/>
                </a:solidFill>
              </a:rPr>
              <a:t>Jeopardy!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B972660A-D566-4D77-8CAE-B3D34566A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B8F9AA7D-5D4B-4BD4-92C2-500E6C001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F73A717B-C3C9-406A-A62C-4869FD757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9154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The T in MOSFET, this item is critical to the audio amplifiers that most rockers like to crank up to "11".</a:t>
            </a:r>
          </a:p>
        </p:txBody>
      </p:sp>
      <p:pic>
        <p:nvPicPr>
          <p:cNvPr id="26629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19373A83-EF2E-4A13-9400-41D221FE0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1" name="Text Box 7">
            <a:extLst>
              <a:ext uri="{FF2B5EF4-FFF2-40B4-BE49-F238E27FC236}">
                <a16:creationId xmlns:a16="http://schemas.microsoft.com/office/drawing/2014/main" id="{42347E54-7DA8-4F68-900C-BF83A78C0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Rock &amp; Roll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- 300</a:t>
            </a:r>
          </a:p>
        </p:txBody>
      </p:sp>
      <p:sp>
        <p:nvSpPr>
          <p:cNvPr id="26632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99B7734C-B97F-415A-A844-9A89B1621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60AFB0F3-024C-4575-80F0-B7E4905CD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F6CB31BD-4883-4607-9C76-41D2595AA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20485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A9B8C9AE-6CC7-4408-B808-840615F3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6" name="Text Box 6">
            <a:extLst>
              <a:ext uri="{FF2B5EF4-FFF2-40B4-BE49-F238E27FC236}">
                <a16:creationId xmlns:a16="http://schemas.microsoft.com/office/drawing/2014/main" id="{D03587DA-1B00-42B0-9F54-51C332A11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3820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For wheels, this force is usually much smaller than either its sliding or static counterparts. </a:t>
            </a: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AB513FF0-CA41-4F76-A43A-2E38B6A5A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Rock &amp; Roll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- 400</a:t>
            </a:r>
          </a:p>
        </p:txBody>
      </p:sp>
      <p:sp>
        <p:nvSpPr>
          <p:cNvPr id="20488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848656DA-B57D-49CD-B437-DBC0517DD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9E1C0A0E-D41F-4518-B399-E52CC9458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DF5442A1-603E-41D5-9E68-F0585BB73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FB31EE73-2203-449A-B0B4-52927A0A2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88392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600" b="1">
                <a:solidFill>
                  <a:srgbClr val="CCFFFF"/>
                </a:solidFill>
              </a:rPr>
              <a:t>While some claim the moon is yellow or the color of green cheese, most people, upon examining a moon rock, would say that it is this color because of its albedo of 0.12.</a:t>
            </a:r>
          </a:p>
        </p:txBody>
      </p:sp>
      <p:pic>
        <p:nvPicPr>
          <p:cNvPr id="24581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8B23CF0B-FFC8-487C-8255-A5522BC2E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2" name="Text Box 6">
            <a:extLst>
              <a:ext uri="{FF2B5EF4-FFF2-40B4-BE49-F238E27FC236}">
                <a16:creationId xmlns:a16="http://schemas.microsoft.com/office/drawing/2014/main" id="{7285E216-4868-4212-94F2-12D7667A3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Rock &amp; Roll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- 500</a:t>
            </a:r>
          </a:p>
        </p:txBody>
      </p:sp>
      <p:sp>
        <p:nvSpPr>
          <p:cNvPr id="24583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E96D6D8F-DC9E-46E0-A97B-1C5E7CAC2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47B658AB-090D-4195-BB35-22F67D7FB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E5C468FE-5F45-46FF-A920-F71028559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77A5CF4A-EEA9-4F3D-A9DF-350391952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600" b="1">
                <a:solidFill>
                  <a:srgbClr val="CCFFFF"/>
                </a:solidFill>
              </a:rPr>
              <a:t>This physicist calculated that black holes should emit radiation until they evaporate. He is almost completely paralyzed from ALS, or Lou Gehrig’s disease. </a:t>
            </a:r>
          </a:p>
        </p:txBody>
      </p:sp>
      <p:pic>
        <p:nvPicPr>
          <p:cNvPr id="28677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7CCF8240-3184-4A17-85CA-FE0512692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8" name="Picture 6">
            <a:extLst>
              <a:ext uri="{FF2B5EF4-FFF2-40B4-BE49-F238E27FC236}">
                <a16:creationId xmlns:a16="http://schemas.microsoft.com/office/drawing/2014/main" id="{692D6F2D-D255-4D95-8278-14410CBAA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425"/>
          <a:stretch>
            <a:fillRect/>
          </a:stretch>
        </p:blipFill>
        <p:spPr bwMode="auto">
          <a:xfrm>
            <a:off x="3657600" y="4876800"/>
            <a:ext cx="2286000" cy="175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7">
            <a:extLst>
              <a:ext uri="{FF2B5EF4-FFF2-40B4-BE49-F238E27FC236}">
                <a16:creationId xmlns:a16="http://schemas.microsoft.com/office/drawing/2014/main" id="{92B8D79C-7CB5-4301-88F0-E1A3F8861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What’s in a Name - 100</a:t>
            </a:r>
          </a:p>
        </p:txBody>
      </p:sp>
      <p:sp>
        <p:nvSpPr>
          <p:cNvPr id="28680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C015ACDA-3554-4402-8CCE-4CF49D98B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94C56D89-03F7-4A32-83E6-CFC7BB085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147353DB-9B47-4C6E-A02D-2F203B6AA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F275C871-554B-4C53-9114-DD642FC02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2400" y="457200"/>
            <a:ext cx="92964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The Nobel Prizes in Chemistry has been given to 3 women. This woman and her daughter each received one for work on radioactivity. </a:t>
            </a:r>
          </a:p>
        </p:txBody>
      </p:sp>
      <p:pic>
        <p:nvPicPr>
          <p:cNvPr id="30725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DA73EDCF-1C8E-4D0E-9792-933AD08FC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9" name="Text Box 9">
            <a:extLst>
              <a:ext uri="{FF2B5EF4-FFF2-40B4-BE49-F238E27FC236}">
                <a16:creationId xmlns:a16="http://schemas.microsoft.com/office/drawing/2014/main" id="{A844A76F-8455-4011-8622-F845356F2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What’s in a Name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- 200</a:t>
            </a:r>
          </a:p>
        </p:txBody>
      </p:sp>
      <p:pic>
        <p:nvPicPr>
          <p:cNvPr id="30730" name="Picture 10">
            <a:extLst>
              <a:ext uri="{FF2B5EF4-FFF2-40B4-BE49-F238E27FC236}">
                <a16:creationId xmlns:a16="http://schemas.microsoft.com/office/drawing/2014/main" id="{8ED9F55D-0343-4F7B-86DD-18594FDB9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9" r="13669" b="21387"/>
          <a:stretch>
            <a:fillRect/>
          </a:stretch>
        </p:blipFill>
        <p:spPr bwMode="auto">
          <a:xfrm>
            <a:off x="4114800" y="4343400"/>
            <a:ext cx="12192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31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D9C63D69-8E30-4A23-AA28-3D55341F3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E5AB389E-6E4E-42D5-903B-A73B7723E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4B583887-CC06-42ED-BB1B-BE424F346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AB7EC884-D3A2-49DC-A5FF-BEF8255B8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61722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600" b="1">
                <a:solidFill>
                  <a:srgbClr val="CCFFFF"/>
                </a:solidFill>
              </a:rPr>
              <a:t>The second female to win a Nobel Prize in physics, Maria Goeppert-Mayer, won for this model.</a:t>
            </a:r>
          </a:p>
        </p:txBody>
      </p:sp>
      <p:pic>
        <p:nvPicPr>
          <p:cNvPr id="32773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B67974B3-66B4-4636-BE80-3078F39FAA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5" name="Text Box 7">
            <a:extLst>
              <a:ext uri="{FF2B5EF4-FFF2-40B4-BE49-F238E27FC236}">
                <a16:creationId xmlns:a16="http://schemas.microsoft.com/office/drawing/2014/main" id="{8639F1E1-6D4F-44BD-8249-E90B80E18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What’s in a Name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- 300</a:t>
            </a:r>
          </a:p>
        </p:txBody>
      </p:sp>
      <p:pic>
        <p:nvPicPr>
          <p:cNvPr id="32776" name="Picture 8">
            <a:extLst>
              <a:ext uri="{FF2B5EF4-FFF2-40B4-BE49-F238E27FC236}">
                <a16:creationId xmlns:a16="http://schemas.microsoft.com/office/drawing/2014/main" id="{28E2AA47-3EA0-4BDE-A3BF-09FA50D9E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610" b="3645"/>
          <a:stretch>
            <a:fillRect/>
          </a:stretch>
        </p:blipFill>
        <p:spPr bwMode="auto">
          <a:xfrm>
            <a:off x="7010400" y="381000"/>
            <a:ext cx="1771650" cy="491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7" name="Rectangle 9">
            <a:hlinkClick r:id="rId3" action="ppaction://hlinksldjump"/>
            <a:extLst>
              <a:ext uri="{FF2B5EF4-FFF2-40B4-BE49-F238E27FC236}">
                <a16:creationId xmlns:a16="http://schemas.microsoft.com/office/drawing/2014/main" id="{E8EE980C-05F3-4D7A-875C-95288969D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2DBDF889-F888-457B-BACB-E1E5EBD1E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BF48E021-1606-4462-AE7F-0225F006D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0AF582E1-1B1B-4C8B-B3E6-51FD8FA8F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2450"/>
            <a:ext cx="8991600" cy="401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400" b="1">
                <a:solidFill>
                  <a:srgbClr val="CCFFFF"/>
                </a:solidFill>
              </a:rPr>
              <a:t>By approving Edward Bouchet’s dissertation “On Measuring Refractive Indices”, this ivy league school because the first American university to grant a PhD to an African American.</a:t>
            </a:r>
          </a:p>
        </p:txBody>
      </p:sp>
      <p:pic>
        <p:nvPicPr>
          <p:cNvPr id="34821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884C8748-AEC8-48D4-B505-0702E5D18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2" name="Picture 6">
            <a:extLst>
              <a:ext uri="{FF2B5EF4-FFF2-40B4-BE49-F238E27FC236}">
                <a16:creationId xmlns:a16="http://schemas.microsoft.com/office/drawing/2014/main" id="{D8C4AD1D-B25F-4359-99BB-9F65B8555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648200"/>
            <a:ext cx="1541463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23" name="Text Box 7">
            <a:extLst>
              <a:ext uri="{FF2B5EF4-FFF2-40B4-BE49-F238E27FC236}">
                <a16:creationId xmlns:a16="http://schemas.microsoft.com/office/drawing/2014/main" id="{F85AE37A-A39F-46E7-9C77-9A600B7AE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What’s in a Name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- 400</a:t>
            </a:r>
          </a:p>
        </p:txBody>
      </p:sp>
      <p:sp>
        <p:nvSpPr>
          <p:cNvPr id="34824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95C848C4-7CF8-4099-BB81-16C83A76B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A201BB15-34C0-4458-97E3-7AB0C90F5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12685E0B-4A5F-4228-98DF-0D441E6D1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E9AC0C73-B784-4570-88B4-A9C628900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This iconic physicist was engaged in many civil rights activities and co-chaired the American Crusade to End Lynching.</a:t>
            </a:r>
          </a:p>
        </p:txBody>
      </p:sp>
      <p:pic>
        <p:nvPicPr>
          <p:cNvPr id="36869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BEE9E6C8-E38C-4F8E-BB4E-E4DEFD6B2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0" name="Text Box 6">
            <a:extLst>
              <a:ext uri="{FF2B5EF4-FFF2-40B4-BE49-F238E27FC236}">
                <a16:creationId xmlns:a16="http://schemas.microsoft.com/office/drawing/2014/main" id="{0BA85479-F724-4BEE-B855-FC1D49F09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What’s in a Name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- 500</a:t>
            </a:r>
          </a:p>
        </p:txBody>
      </p:sp>
      <p:sp>
        <p:nvSpPr>
          <p:cNvPr id="36871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4CAE08A4-6A1D-42FC-B23B-C66DE4E42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80319793-FD1C-4A35-8EE5-0E37A1F61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428D1A88-E232-4D71-9F04-E63BA6127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E026E640-3D93-43F9-BAA9-792840654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15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This planet has the highest mean surface temperature. </a:t>
            </a:r>
          </a:p>
        </p:txBody>
      </p:sp>
      <p:pic>
        <p:nvPicPr>
          <p:cNvPr id="43013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F7724408-6D39-4C54-8DAF-020BAD409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4" name="Text Box 6">
            <a:extLst>
              <a:ext uri="{FF2B5EF4-FFF2-40B4-BE49-F238E27FC236}">
                <a16:creationId xmlns:a16="http://schemas.microsoft.com/office/drawing/2014/main" id="{34FDC4D3-4D9F-4642-B57A-657AF5763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Extreme Planets - 100</a:t>
            </a:r>
          </a:p>
        </p:txBody>
      </p:sp>
      <p:sp>
        <p:nvSpPr>
          <p:cNvPr id="43015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398FFEB0-BAB0-4374-ACF4-008F1846C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>
            <a:extLst>
              <a:ext uri="{FF2B5EF4-FFF2-40B4-BE49-F238E27FC236}">
                <a16:creationId xmlns:a16="http://schemas.microsoft.com/office/drawing/2014/main" id="{D02BAAB6-CCFE-43E6-9089-74747CBDE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F84211D0-65D1-4DF1-9985-07168281A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8A2FC5DE-9541-48E4-9A4D-E553B9B82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106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This former planet has a moon nearly half its diameter in size.</a:t>
            </a:r>
            <a:r>
              <a:rPr lang="en-US" altLang="en-US" sz="4800">
                <a:solidFill>
                  <a:srgbClr val="CCFFFF"/>
                </a:solidFill>
              </a:rPr>
              <a:t> </a:t>
            </a:r>
          </a:p>
        </p:txBody>
      </p:sp>
      <p:pic>
        <p:nvPicPr>
          <p:cNvPr id="45061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6C973D5F-C691-4084-A8F1-FB1D44D18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62" name="Text Box 6">
            <a:extLst>
              <a:ext uri="{FF2B5EF4-FFF2-40B4-BE49-F238E27FC236}">
                <a16:creationId xmlns:a16="http://schemas.microsoft.com/office/drawing/2014/main" id="{83F89333-8A0F-4912-8618-82A3D930E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Extreme Planets - 200</a:t>
            </a:r>
          </a:p>
        </p:txBody>
      </p:sp>
      <p:sp>
        <p:nvSpPr>
          <p:cNvPr id="45063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7099B689-6268-40AB-A0F6-4CC935529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FBEF4BA-7371-464B-B869-E7C6214E0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3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6147" name="AutoShape 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B25F6120-5812-4392-8C1E-3290CD5B8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4" action="ppaction://hlinksldjump"/>
              </a:rPr>
              <a:t>300</a:t>
            </a:r>
            <a:endParaRPr lang="en-US" altLang="en-US" sz="3600" b="1">
              <a:hlinkClick r:id="rId5" action="ppaction://hlinksldjump"/>
            </a:endParaRPr>
          </a:p>
        </p:txBody>
      </p:sp>
      <p:sp>
        <p:nvSpPr>
          <p:cNvPr id="6148" name="AutoShape 4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4E00308-AC21-4BEC-8A8F-6A8DDFD6A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5" action="ppaction://hlinksldjump"/>
              </a:rPr>
              <a:t>400</a:t>
            </a:r>
            <a:endParaRPr lang="en-US" altLang="en-US" sz="3600" b="1">
              <a:hlinkClick r:id="rId6" action="ppaction://hlinksldjump"/>
            </a:endParaRPr>
          </a:p>
        </p:txBody>
      </p:sp>
      <p:sp>
        <p:nvSpPr>
          <p:cNvPr id="6149" name="AutoShape 5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5CD3E486-0614-450C-915C-1B946C47F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7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6150" name="AutoShape 6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6352F4CC-FDA1-4502-913A-D95F05693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6" action="ppaction://hlinksldjump"/>
              </a:rPr>
              <a:t>100</a:t>
            </a:r>
            <a:endParaRPr lang="en-US" altLang="en-US" sz="3600" b="1"/>
          </a:p>
        </p:txBody>
      </p:sp>
      <p:sp>
        <p:nvSpPr>
          <p:cNvPr id="6151" name="AutoShape 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38B1D73A-0881-493F-8F8B-F248E327E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8" action="ppaction://hlinksldjump"/>
              </a:rPr>
              <a:t>200</a:t>
            </a:r>
            <a:endParaRPr lang="en-US" altLang="en-US" sz="3600" b="1">
              <a:hlinkClick r:id="rId9" action="ppaction://hlinksldjump"/>
            </a:endParaRPr>
          </a:p>
        </p:txBody>
      </p:sp>
      <p:sp>
        <p:nvSpPr>
          <p:cNvPr id="6152" name="AutoShape 8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C6D1160C-1C00-4FEA-B0B2-A5F192076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0" action="ppaction://hlinksldjump"/>
              </a:rPr>
              <a:t>300</a:t>
            </a:r>
            <a:endParaRPr lang="en-US" altLang="en-US" sz="3600" b="1"/>
          </a:p>
        </p:txBody>
      </p:sp>
      <p:sp>
        <p:nvSpPr>
          <p:cNvPr id="6153" name="AutoShape 9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68AD4E3C-1A2A-4A45-A85A-385919793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1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6154" name="AutoShape 10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F412020B-6F0C-451E-A96B-A062C145E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2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6155" name="AutoShape 11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5A63611E-2FC9-489C-B302-9A03F9901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3" action="ppaction://hlinksldjump"/>
              </a:rPr>
              <a:t>100</a:t>
            </a:r>
            <a:endParaRPr lang="en-US" altLang="en-US" sz="3600" b="1"/>
          </a:p>
        </p:txBody>
      </p:sp>
      <p:sp>
        <p:nvSpPr>
          <p:cNvPr id="6156" name="AutoShape 12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F29CAE4D-2866-4850-8AB5-B0A4C26D1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9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6157" name="AutoShape 13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ED805B1C-3296-467C-B054-C71662F63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4" action="ppaction://hlinksldjump"/>
              </a:rPr>
              <a:t>300</a:t>
            </a:r>
            <a:endParaRPr lang="en-US" altLang="en-US" sz="3600" b="1"/>
          </a:p>
        </p:txBody>
      </p:sp>
      <p:sp>
        <p:nvSpPr>
          <p:cNvPr id="6158" name="AutoShape 14">
            <a:hlinkClick r:id="rId15" action="ppaction://hlinksldjump" highlightClick="1"/>
            <a:extLst>
              <a:ext uri="{FF2B5EF4-FFF2-40B4-BE49-F238E27FC236}">
                <a16:creationId xmlns:a16="http://schemas.microsoft.com/office/drawing/2014/main" id="{EAA6E16E-4F24-4C1A-A5AB-C26D4E7C6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5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6159" name="AutoShape 15">
            <a:hlinkClick r:id="rId16" action="ppaction://hlinksldjump" highlightClick="1"/>
            <a:extLst>
              <a:ext uri="{FF2B5EF4-FFF2-40B4-BE49-F238E27FC236}">
                <a16:creationId xmlns:a16="http://schemas.microsoft.com/office/drawing/2014/main" id="{D6DFAF70-C600-450D-86CF-4E3073381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6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6160" name="AutoShape 16">
            <a:hlinkClick r:id="rId17" action="ppaction://hlinksldjump" highlightClick="1"/>
            <a:extLst>
              <a:ext uri="{FF2B5EF4-FFF2-40B4-BE49-F238E27FC236}">
                <a16:creationId xmlns:a16="http://schemas.microsoft.com/office/drawing/2014/main" id="{E2D1187F-B420-4967-A097-AAC1BED0C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7" action="ppaction://hlinksldjump"/>
              </a:rPr>
              <a:t>100</a:t>
            </a:r>
            <a:endParaRPr lang="en-US" altLang="en-US" sz="3600" b="1"/>
          </a:p>
        </p:txBody>
      </p:sp>
      <p:sp>
        <p:nvSpPr>
          <p:cNvPr id="6161" name="AutoShape 17">
            <a:hlinkClick r:id="rId18" action="ppaction://hlinksldjump" highlightClick="1"/>
            <a:extLst>
              <a:ext uri="{FF2B5EF4-FFF2-40B4-BE49-F238E27FC236}">
                <a16:creationId xmlns:a16="http://schemas.microsoft.com/office/drawing/2014/main" id="{95EB8D04-5A70-48EF-8741-C05C5EB86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8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6162" name="AutoShape 18">
            <a:hlinkClick r:id="rId19" action="ppaction://hlinksldjump" highlightClick="1"/>
            <a:extLst>
              <a:ext uri="{FF2B5EF4-FFF2-40B4-BE49-F238E27FC236}">
                <a16:creationId xmlns:a16="http://schemas.microsoft.com/office/drawing/2014/main" id="{CFEE091F-9F9A-4EE8-BDB0-E25164B25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9" action="ppaction://hlinksldjump"/>
              </a:rPr>
              <a:t>300</a:t>
            </a:r>
            <a:endParaRPr lang="en-US" altLang="en-US" sz="3600" b="1"/>
          </a:p>
        </p:txBody>
      </p:sp>
      <p:sp>
        <p:nvSpPr>
          <p:cNvPr id="6163" name="AutoShape 19">
            <a:hlinkClick r:id="rId20" action="ppaction://hlinksldjump" highlightClick="1"/>
            <a:extLst>
              <a:ext uri="{FF2B5EF4-FFF2-40B4-BE49-F238E27FC236}">
                <a16:creationId xmlns:a16="http://schemas.microsoft.com/office/drawing/2014/main" id="{CC73F89F-06FD-4D53-8274-4D4F79711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0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6164" name="AutoShape 20">
            <a:hlinkClick r:id="rId21" action="ppaction://hlinksldjump" highlightClick="1"/>
            <a:extLst>
              <a:ext uri="{FF2B5EF4-FFF2-40B4-BE49-F238E27FC236}">
                <a16:creationId xmlns:a16="http://schemas.microsoft.com/office/drawing/2014/main" id="{01D95590-AFF4-4CBF-9845-BC89CCF13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1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6165" name="AutoShape 21">
            <a:hlinkClick r:id="rId22" action="ppaction://hlinksldjump" highlightClick="1"/>
            <a:extLst>
              <a:ext uri="{FF2B5EF4-FFF2-40B4-BE49-F238E27FC236}">
                <a16:creationId xmlns:a16="http://schemas.microsoft.com/office/drawing/2014/main" id="{50204113-7547-4B31-939D-39B7752F6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2" action="ppaction://hlinksldjump"/>
              </a:rPr>
              <a:t>100</a:t>
            </a:r>
            <a:endParaRPr lang="en-US" altLang="en-US" sz="3600" b="1"/>
          </a:p>
        </p:txBody>
      </p:sp>
      <p:sp>
        <p:nvSpPr>
          <p:cNvPr id="6166" name="AutoShape 22">
            <a:hlinkClick r:id="rId23" action="ppaction://hlinksldjump" highlightClick="1"/>
            <a:extLst>
              <a:ext uri="{FF2B5EF4-FFF2-40B4-BE49-F238E27FC236}">
                <a16:creationId xmlns:a16="http://schemas.microsoft.com/office/drawing/2014/main" id="{BAB4A1C6-7FF3-48C4-8F6D-3209CED71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3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6167" name="AutoShape 23">
            <a:hlinkClick r:id="rId24" action="ppaction://hlinksldjump" highlightClick="1"/>
            <a:extLst>
              <a:ext uri="{FF2B5EF4-FFF2-40B4-BE49-F238E27FC236}">
                <a16:creationId xmlns:a16="http://schemas.microsoft.com/office/drawing/2014/main" id="{88B59ECF-990A-4B12-BE43-E0297A7EB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4" action="ppaction://hlinksldjump"/>
              </a:rPr>
              <a:t>300</a:t>
            </a:r>
            <a:endParaRPr lang="en-US" altLang="en-US" sz="3600" b="1"/>
          </a:p>
        </p:txBody>
      </p:sp>
      <p:sp>
        <p:nvSpPr>
          <p:cNvPr id="6168" name="AutoShape 24">
            <a:hlinkClick r:id="rId25" action="ppaction://hlinksldjump" highlightClick="1"/>
            <a:extLst>
              <a:ext uri="{FF2B5EF4-FFF2-40B4-BE49-F238E27FC236}">
                <a16:creationId xmlns:a16="http://schemas.microsoft.com/office/drawing/2014/main" id="{CB030BA7-E9A4-4A95-8409-F9D36ED6D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5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6169" name="AutoShape 25">
            <a:hlinkClick r:id="rId26" action="ppaction://hlinksldjump" highlightClick="1"/>
            <a:extLst>
              <a:ext uri="{FF2B5EF4-FFF2-40B4-BE49-F238E27FC236}">
                <a16:creationId xmlns:a16="http://schemas.microsoft.com/office/drawing/2014/main" id="{D5D5DF9A-1E8D-47F8-942C-170E7F9CF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6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6170" name="AutoShape 26">
            <a:hlinkClick r:id="rId27" action="ppaction://hlinksldjump" highlightClick="1"/>
            <a:extLst>
              <a:ext uri="{FF2B5EF4-FFF2-40B4-BE49-F238E27FC236}">
                <a16:creationId xmlns:a16="http://schemas.microsoft.com/office/drawing/2014/main" id="{F8ECB28B-002E-44BE-B24F-24FCC031A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7" action="ppaction://hlinksldjump"/>
              </a:rPr>
              <a:t>100</a:t>
            </a:r>
            <a:endParaRPr lang="en-US" altLang="en-US" sz="3600" b="1"/>
          </a:p>
        </p:txBody>
      </p:sp>
      <p:sp>
        <p:nvSpPr>
          <p:cNvPr id="6171" name="Rectangle 27">
            <a:extLst>
              <a:ext uri="{FF2B5EF4-FFF2-40B4-BE49-F238E27FC236}">
                <a16:creationId xmlns:a16="http://schemas.microsoft.com/office/drawing/2014/main" id="{293A3237-1407-4051-97D1-70A70B037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500" b="1">
                <a:solidFill>
                  <a:srgbClr val="CCFFFF"/>
                </a:solidFill>
              </a:rPr>
              <a:t>Fabulous </a:t>
            </a:r>
          </a:p>
          <a:p>
            <a:pPr algn="ctr" eaLnBrk="0" hangingPunct="0"/>
            <a:r>
              <a:rPr lang="en-US" altLang="en-US" sz="2500" b="1">
                <a:solidFill>
                  <a:srgbClr val="CCFFFF"/>
                </a:solidFill>
              </a:rPr>
              <a:t>Fields</a:t>
            </a:r>
          </a:p>
        </p:txBody>
      </p:sp>
      <p:sp>
        <p:nvSpPr>
          <p:cNvPr id="6172" name="Rectangle 28">
            <a:extLst>
              <a:ext uri="{FF2B5EF4-FFF2-40B4-BE49-F238E27FC236}">
                <a16:creationId xmlns:a16="http://schemas.microsoft.com/office/drawing/2014/main" id="{CFA1FBDA-E444-4979-BF46-212B491EF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500" b="1">
                <a:solidFill>
                  <a:srgbClr val="CCFFFF"/>
                </a:solidFill>
              </a:rPr>
              <a:t>Rock &amp; Roll</a:t>
            </a:r>
          </a:p>
          <a:p>
            <a:pPr algn="ctr" eaLnBrk="0" hangingPunct="0"/>
            <a:r>
              <a:rPr lang="en-US" altLang="en-US" sz="2500" b="1">
                <a:solidFill>
                  <a:srgbClr val="CCFFFF"/>
                </a:solidFill>
              </a:rPr>
              <a:t>Physics</a:t>
            </a:r>
          </a:p>
        </p:txBody>
      </p:sp>
      <p:sp>
        <p:nvSpPr>
          <p:cNvPr id="6173" name="Rectangle 29">
            <a:extLst>
              <a:ext uri="{FF2B5EF4-FFF2-40B4-BE49-F238E27FC236}">
                <a16:creationId xmlns:a16="http://schemas.microsoft.com/office/drawing/2014/main" id="{7E092434-EC2D-4EB1-9076-83DD72BEA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500" b="1">
                <a:solidFill>
                  <a:srgbClr val="CCFFFF"/>
                </a:solidFill>
              </a:rPr>
              <a:t>What’s in </a:t>
            </a:r>
          </a:p>
          <a:p>
            <a:pPr algn="ctr" eaLnBrk="0" hangingPunct="0"/>
            <a:r>
              <a:rPr lang="en-US" altLang="en-US" sz="2500" b="1">
                <a:solidFill>
                  <a:srgbClr val="CCFFFF"/>
                </a:solidFill>
              </a:rPr>
              <a:t>a Name </a:t>
            </a:r>
          </a:p>
        </p:txBody>
      </p:sp>
      <p:sp>
        <p:nvSpPr>
          <p:cNvPr id="6174" name="Rectangle 30">
            <a:extLst>
              <a:ext uri="{FF2B5EF4-FFF2-40B4-BE49-F238E27FC236}">
                <a16:creationId xmlns:a16="http://schemas.microsoft.com/office/drawing/2014/main" id="{F4ED1C8B-0262-4DCA-8CD6-100AE4737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500" b="1">
                <a:solidFill>
                  <a:srgbClr val="CCFFFF"/>
                </a:solidFill>
              </a:rPr>
              <a:t>Extreme </a:t>
            </a:r>
          </a:p>
          <a:p>
            <a:pPr algn="ctr" eaLnBrk="0" hangingPunct="0"/>
            <a:r>
              <a:rPr lang="en-US" altLang="en-US" sz="2500" b="1">
                <a:solidFill>
                  <a:srgbClr val="CCFFFF"/>
                </a:solidFill>
              </a:rPr>
              <a:t>Planets</a:t>
            </a:r>
          </a:p>
        </p:txBody>
      </p:sp>
      <p:sp>
        <p:nvSpPr>
          <p:cNvPr id="6175" name="Rectangle 31">
            <a:extLst>
              <a:ext uri="{FF2B5EF4-FFF2-40B4-BE49-F238E27FC236}">
                <a16:creationId xmlns:a16="http://schemas.microsoft.com/office/drawing/2014/main" id="{70CD52EA-9A8C-40CA-A295-17113EC4E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500" b="1">
                <a:solidFill>
                  <a:srgbClr val="CCFFFF"/>
                </a:solidFill>
              </a:rPr>
              <a:t>Pop</a:t>
            </a:r>
          </a:p>
          <a:p>
            <a:pPr algn="ctr" eaLnBrk="0" hangingPunct="0"/>
            <a:r>
              <a:rPr lang="en-US" altLang="en-US" sz="2500" b="1">
                <a:solidFill>
                  <a:srgbClr val="CCFFFF"/>
                </a:solidFill>
              </a:rPr>
              <a:t>Culture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03A07010-CE37-48A9-A26B-7EFC41928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7F788DD3-B955-42A6-A41A-1F7515E87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0964" name="Text Box 4">
            <a:extLst>
              <a:ext uri="{FF2B5EF4-FFF2-40B4-BE49-F238E27FC236}">
                <a16:creationId xmlns:a16="http://schemas.microsoft.com/office/drawing/2014/main" id="{055D7BF3-B15D-4A2C-B8E5-4621F38C8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This planet has the largest angular momentum about our sun.</a:t>
            </a:r>
          </a:p>
        </p:txBody>
      </p:sp>
      <p:pic>
        <p:nvPicPr>
          <p:cNvPr id="40965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08931241-7D69-4E7A-83CA-E0D984C73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6" name="Text Box 6">
            <a:extLst>
              <a:ext uri="{FF2B5EF4-FFF2-40B4-BE49-F238E27FC236}">
                <a16:creationId xmlns:a16="http://schemas.microsoft.com/office/drawing/2014/main" id="{25968443-554A-4C63-AF47-E78F6EB2A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Extreme Planets - 300</a:t>
            </a:r>
          </a:p>
        </p:txBody>
      </p:sp>
      <p:sp>
        <p:nvSpPr>
          <p:cNvPr id="40967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BEEC1FD4-E741-47F0-BF14-83B01F140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00EABDFA-77C1-4D14-9982-B78D2A01A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99E0FEE7-6436-4E86-A271-AB6D52B90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104CD111-2B22-44FF-A33F-F24B35B9C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839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Of the 8 official planets,         it could almost be considered a double planet, with the largest moon relative to its size.</a:t>
            </a:r>
            <a:r>
              <a:rPr lang="en-US" altLang="en-US" sz="4800">
                <a:solidFill>
                  <a:srgbClr val="CCFFFF"/>
                </a:solidFill>
              </a:rPr>
              <a:t> </a:t>
            </a:r>
          </a:p>
        </p:txBody>
      </p:sp>
      <p:pic>
        <p:nvPicPr>
          <p:cNvPr id="38917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F7363742-2480-4A7D-9003-0C04C1FE1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8" name="Text Box 6">
            <a:extLst>
              <a:ext uri="{FF2B5EF4-FFF2-40B4-BE49-F238E27FC236}">
                <a16:creationId xmlns:a16="http://schemas.microsoft.com/office/drawing/2014/main" id="{072F0877-F78F-4686-B665-0AD07B5FC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Extreme Planets - 400</a:t>
            </a:r>
          </a:p>
        </p:txBody>
      </p:sp>
      <p:sp>
        <p:nvSpPr>
          <p:cNvPr id="38919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29AD8B34-9059-4F5C-BA84-9E55BF8C0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3">
            <a:extLst>
              <a:ext uri="{FF2B5EF4-FFF2-40B4-BE49-F238E27FC236}">
                <a16:creationId xmlns:a16="http://schemas.microsoft.com/office/drawing/2014/main" id="{8ADD03E8-CDB9-4EB6-B8A9-063178743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327792A2-4975-45BF-952B-2D52F47C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80772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Galileo described this lowest density planet as having "ears".</a:t>
            </a:r>
          </a:p>
        </p:txBody>
      </p:sp>
      <p:pic>
        <p:nvPicPr>
          <p:cNvPr id="47109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19673547-9DF1-43E6-B5CA-CD219AF1B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10" name="Text Box 6">
            <a:extLst>
              <a:ext uri="{FF2B5EF4-FFF2-40B4-BE49-F238E27FC236}">
                <a16:creationId xmlns:a16="http://schemas.microsoft.com/office/drawing/2014/main" id="{C7C545BA-7F4B-4378-83C4-C3B6C967B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Extreme Planets - 500</a:t>
            </a:r>
          </a:p>
        </p:txBody>
      </p:sp>
      <p:sp>
        <p:nvSpPr>
          <p:cNvPr id="47111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C1C220E0-1D25-4EFC-9488-F4F2DC4B7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>
            <a:extLst>
              <a:ext uri="{FF2B5EF4-FFF2-40B4-BE49-F238E27FC236}">
                <a16:creationId xmlns:a16="http://schemas.microsoft.com/office/drawing/2014/main" id="{0C56C18E-6AFA-4C2E-9695-6D02A2CF0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8F69CF8C-40EB-4CB7-B20D-AC0ECB9E4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0DC1412B-852D-4D8A-B5B9-8F2074900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2400" y="457200"/>
            <a:ext cx="9296400" cy="289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600" b="1">
                <a:solidFill>
                  <a:srgbClr val="CCFFFF"/>
                </a:solidFill>
              </a:rPr>
              <a:t>In this 1997 film, based on a book by astronomer Carl Sagan, Jodi Foster’s character meets extraterrestrial beings.</a:t>
            </a:r>
          </a:p>
        </p:txBody>
      </p:sp>
      <p:pic>
        <p:nvPicPr>
          <p:cNvPr id="49157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6563F6B5-F29D-4085-9914-7B7980DA0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59" name="Picture 7" descr="popculture1">
            <a:extLst>
              <a:ext uri="{FF2B5EF4-FFF2-40B4-BE49-F238E27FC236}">
                <a16:creationId xmlns:a16="http://schemas.microsoft.com/office/drawing/2014/main" id="{FCF8B902-CA4D-4FE8-B4CB-E0F6B98E3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06"/>
          <a:stretch>
            <a:fillRect/>
          </a:stretch>
        </p:blipFill>
        <p:spPr bwMode="auto">
          <a:xfrm>
            <a:off x="3657600" y="3581400"/>
            <a:ext cx="220345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60" name="Text Box 8">
            <a:extLst>
              <a:ext uri="{FF2B5EF4-FFF2-40B4-BE49-F238E27FC236}">
                <a16:creationId xmlns:a16="http://schemas.microsoft.com/office/drawing/2014/main" id="{59351111-235F-407A-A4BC-1F49EAB04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Pop Culture - 100</a:t>
            </a:r>
          </a:p>
        </p:txBody>
      </p:sp>
      <p:sp>
        <p:nvSpPr>
          <p:cNvPr id="49161" name="Rectangle 9">
            <a:hlinkClick r:id="rId3" action="ppaction://hlinksldjump"/>
            <a:extLst>
              <a:ext uri="{FF2B5EF4-FFF2-40B4-BE49-F238E27FC236}">
                <a16:creationId xmlns:a16="http://schemas.microsoft.com/office/drawing/2014/main" id="{22097DF3-235B-4D2E-A8B1-2C98DB5F3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>
            <a:extLst>
              <a:ext uri="{FF2B5EF4-FFF2-40B4-BE49-F238E27FC236}">
                <a16:creationId xmlns:a16="http://schemas.microsoft.com/office/drawing/2014/main" id="{2955229A-2FB8-493E-A2C5-37D70C9F0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F235DA16-EF5D-4237-A815-3223BE5A0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413CA1CD-2DCF-46A5-89A3-F483E5283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7630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This new CBS sitcom revolves around two theoretical physicists and their pretty neighbor. </a:t>
            </a:r>
          </a:p>
        </p:txBody>
      </p:sp>
      <p:pic>
        <p:nvPicPr>
          <p:cNvPr id="51205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52FBF2AB-42AA-41BD-AF03-1388D40B5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06" name="Picture 6">
            <a:extLst>
              <a:ext uri="{FF2B5EF4-FFF2-40B4-BE49-F238E27FC236}">
                <a16:creationId xmlns:a16="http://schemas.microsoft.com/office/drawing/2014/main" id="{4B298B63-2DC5-4C12-A1E2-2C3BA2BBB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07" name="Picture 7" descr="popculture2">
            <a:extLst>
              <a:ext uri="{FF2B5EF4-FFF2-40B4-BE49-F238E27FC236}">
                <a16:creationId xmlns:a16="http://schemas.microsoft.com/office/drawing/2014/main" id="{4878B71C-5971-4A3D-A9EA-03F0AE3E5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191000"/>
            <a:ext cx="4419600" cy="224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8" name="Text Box 8">
            <a:extLst>
              <a:ext uri="{FF2B5EF4-FFF2-40B4-BE49-F238E27FC236}">
                <a16:creationId xmlns:a16="http://schemas.microsoft.com/office/drawing/2014/main" id="{7C77569B-7142-4528-BF09-EACD21CE4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Pop Culture - 200</a:t>
            </a:r>
          </a:p>
        </p:txBody>
      </p:sp>
      <p:sp>
        <p:nvSpPr>
          <p:cNvPr id="51209" name="Rectangle 9">
            <a:hlinkClick r:id="rId3" action="ppaction://hlinksldjump"/>
            <a:extLst>
              <a:ext uri="{FF2B5EF4-FFF2-40B4-BE49-F238E27FC236}">
                <a16:creationId xmlns:a16="http://schemas.microsoft.com/office/drawing/2014/main" id="{5D61919E-F1B3-447B-954E-8EF49D008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>
            <a:extLst>
              <a:ext uri="{FF2B5EF4-FFF2-40B4-BE49-F238E27FC236}">
                <a16:creationId xmlns:a16="http://schemas.microsoft.com/office/drawing/2014/main" id="{B313C33A-0E3A-4118-9199-D941C798B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94E67B11-BA55-4F5B-8DF2-02D25C363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1744893E-FEFD-4894-8947-540885FFE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7630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Physicist Lawrence Krauss wrote this popular “physics of” book for Voyager fans.   </a:t>
            </a:r>
          </a:p>
        </p:txBody>
      </p:sp>
      <p:pic>
        <p:nvPicPr>
          <p:cNvPr id="53253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2D3DF168-49EE-4408-B17D-589F25C64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5" name="Picture 7" descr="popculture3">
            <a:extLst>
              <a:ext uri="{FF2B5EF4-FFF2-40B4-BE49-F238E27FC236}">
                <a16:creationId xmlns:a16="http://schemas.microsoft.com/office/drawing/2014/main" id="{0D601FA4-5D2E-4927-9FAE-3834CBE8C0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124200"/>
            <a:ext cx="225742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6" name="Text Box 8">
            <a:extLst>
              <a:ext uri="{FF2B5EF4-FFF2-40B4-BE49-F238E27FC236}">
                <a16:creationId xmlns:a16="http://schemas.microsoft.com/office/drawing/2014/main" id="{7F65B688-4C14-4996-BF64-D0DEDA9F7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Pop Culture - 300</a:t>
            </a:r>
          </a:p>
        </p:txBody>
      </p:sp>
      <p:sp>
        <p:nvSpPr>
          <p:cNvPr id="53258" name="Rectangle 10">
            <a:hlinkClick r:id="rId3" action="ppaction://hlinksldjump"/>
            <a:extLst>
              <a:ext uri="{FF2B5EF4-FFF2-40B4-BE49-F238E27FC236}">
                <a16:creationId xmlns:a16="http://schemas.microsoft.com/office/drawing/2014/main" id="{F08F51B6-950C-492A-AAF4-2900F8684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>
            <a:extLst>
              <a:ext uri="{FF2B5EF4-FFF2-40B4-BE49-F238E27FC236}">
                <a16:creationId xmlns:a16="http://schemas.microsoft.com/office/drawing/2014/main" id="{F035CDB3-4DA1-4A9C-9B81-49FDBE17E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3D28E441-B795-4637-86B2-B5AFF4A07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C27A5DA7-2366-4766-986F-11DB48CB8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The guitarist from this legendary English band recently defended his PhD work in astrophysics.</a:t>
            </a:r>
          </a:p>
        </p:txBody>
      </p:sp>
      <p:pic>
        <p:nvPicPr>
          <p:cNvPr id="55301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FB160A87-3FFE-405B-B609-BDB9E3CE1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303" name="Picture 7" descr="popculture4">
            <a:extLst>
              <a:ext uri="{FF2B5EF4-FFF2-40B4-BE49-F238E27FC236}">
                <a16:creationId xmlns:a16="http://schemas.microsoft.com/office/drawing/2014/main" id="{B48FFE73-9822-460A-896E-B74C5314E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3" t="5797" r="15942" b="7246"/>
          <a:stretch>
            <a:fillRect/>
          </a:stretch>
        </p:blipFill>
        <p:spPr bwMode="auto">
          <a:xfrm>
            <a:off x="3276600" y="3881438"/>
            <a:ext cx="2971800" cy="2786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304" name="Text Box 8">
            <a:extLst>
              <a:ext uri="{FF2B5EF4-FFF2-40B4-BE49-F238E27FC236}">
                <a16:creationId xmlns:a16="http://schemas.microsoft.com/office/drawing/2014/main" id="{B0DA3810-C45E-4890-9F5D-A91FF5501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Pop Culture - 400</a:t>
            </a:r>
          </a:p>
        </p:txBody>
      </p:sp>
      <p:sp>
        <p:nvSpPr>
          <p:cNvPr id="55305" name="Rectangle 9">
            <a:hlinkClick r:id="rId3" action="ppaction://hlinksldjump"/>
            <a:extLst>
              <a:ext uri="{FF2B5EF4-FFF2-40B4-BE49-F238E27FC236}">
                <a16:creationId xmlns:a16="http://schemas.microsoft.com/office/drawing/2014/main" id="{318D3387-4017-4ED4-81A9-FAEEF9992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>
            <a:extLst>
              <a:ext uri="{FF2B5EF4-FFF2-40B4-BE49-F238E27FC236}">
                <a16:creationId xmlns:a16="http://schemas.microsoft.com/office/drawing/2014/main" id="{A42D238D-A5AC-412D-B8A3-F32780479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ECD8F6E3-1441-4AC9-A83C-661A6C4B8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948937B4-A1A7-4B8F-BD73-9F05CC941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John Lithgow played a physics professor in this wacky NBC sitcom      (1996-2001).</a:t>
            </a:r>
          </a:p>
        </p:txBody>
      </p:sp>
      <p:pic>
        <p:nvPicPr>
          <p:cNvPr id="57349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8F6DCFA6-F8AE-49E4-92F7-F1EAE8A80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51" name="Picture 7" descr="popculture5">
            <a:extLst>
              <a:ext uri="{FF2B5EF4-FFF2-40B4-BE49-F238E27FC236}">
                <a16:creationId xmlns:a16="http://schemas.microsoft.com/office/drawing/2014/main" id="{311D0081-4D26-49F0-9727-910E045B4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733800"/>
            <a:ext cx="4648200" cy="261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52" name="Text Box 8">
            <a:extLst>
              <a:ext uri="{FF2B5EF4-FFF2-40B4-BE49-F238E27FC236}">
                <a16:creationId xmlns:a16="http://schemas.microsoft.com/office/drawing/2014/main" id="{1B94FC47-C08D-4E5C-9BED-BC6CD1B64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Pop Culture - 500</a:t>
            </a:r>
          </a:p>
        </p:txBody>
      </p:sp>
      <p:sp>
        <p:nvSpPr>
          <p:cNvPr id="57353" name="Rectangle 9">
            <a:hlinkClick r:id="rId3" action="ppaction://hlinksldjump"/>
            <a:extLst>
              <a:ext uri="{FF2B5EF4-FFF2-40B4-BE49-F238E27FC236}">
                <a16:creationId xmlns:a16="http://schemas.microsoft.com/office/drawing/2014/main" id="{04926027-376C-4EB3-B606-BD555FF56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>
            <a:extLst>
              <a:ext uri="{FF2B5EF4-FFF2-40B4-BE49-F238E27FC236}">
                <a16:creationId xmlns:a16="http://schemas.microsoft.com/office/drawing/2014/main" id="{991E1820-7866-4000-98DB-F6B35F7C2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77724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8000" b="1">
                <a:solidFill>
                  <a:srgbClr val="FFFF00"/>
                </a:solidFill>
              </a:rPr>
              <a:t>DAILY DOUBLE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709AD1AC-82F2-4C6A-BF90-09D60181B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715000"/>
            <a:ext cx="59705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chemeClr val="bg1"/>
                </a:solidFill>
              </a:rPr>
              <a:t>Make your wager now…</a:t>
            </a:r>
          </a:p>
        </p:txBody>
      </p:sp>
      <p:sp>
        <p:nvSpPr>
          <p:cNvPr id="69636" name="AutoShape 4">
            <a:hlinkClick r:id="rId2" action="ppaction://hlinksldjump"/>
            <a:extLst>
              <a:ext uri="{FF2B5EF4-FFF2-40B4-BE49-F238E27FC236}">
                <a16:creationId xmlns:a16="http://schemas.microsoft.com/office/drawing/2014/main" id="{44587263-2899-4DDA-B43D-C324AD2EA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0"/>
            <a:ext cx="8077200" cy="5867400"/>
          </a:xfrm>
          <a:prstGeom prst="irregularSeal2">
            <a:avLst/>
          </a:prstGeom>
          <a:solidFill>
            <a:srgbClr val="0000FF">
              <a:alpha val="0"/>
            </a:srgbClr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0B6BFF80-B913-43AF-A7DB-F9AB7142F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F9B2899E-C767-412E-8CF6-E287E808F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D81183A6-500D-4212-BCFA-C7EDE5E5C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3820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Of all the science disciplines, this “life” science has the most women in faculty positions (&gt;20%).</a:t>
            </a:r>
          </a:p>
        </p:txBody>
      </p:sp>
      <p:pic>
        <p:nvPicPr>
          <p:cNvPr id="8197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DEE2FE0A-8008-4EAD-A245-E601B4537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8" name="Text Box 6">
            <a:extLst>
              <a:ext uri="{FF2B5EF4-FFF2-40B4-BE49-F238E27FC236}">
                <a16:creationId xmlns:a16="http://schemas.microsoft.com/office/drawing/2014/main" id="{48286499-B1CB-4EE9-A24F-56AD6BF43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Fabulous Fields - 100</a:t>
            </a:r>
          </a:p>
        </p:txBody>
      </p:sp>
      <p:sp>
        <p:nvSpPr>
          <p:cNvPr id="8199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AD3F7774-37E6-46FA-8634-DD39CE2BD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3ECAE96-4B28-47C5-907A-3167E71D1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A77A2CE-954D-47D8-A899-3E175D3AE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F83BCA90-749F-4670-B27A-9156FD6AE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2296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Over 40% of students that major in physics and another field have their second major in this quantitative field.</a:t>
            </a:r>
          </a:p>
        </p:txBody>
      </p:sp>
      <p:pic>
        <p:nvPicPr>
          <p:cNvPr id="10245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61962DF0-38F1-43B4-931E-0020C0B0E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6" name="Text Box 6">
            <a:extLst>
              <a:ext uri="{FF2B5EF4-FFF2-40B4-BE49-F238E27FC236}">
                <a16:creationId xmlns:a16="http://schemas.microsoft.com/office/drawing/2014/main" id="{282853C1-FBB6-4417-B978-6BC2FD1E1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Fabulous Fields - 200</a:t>
            </a:r>
          </a:p>
        </p:txBody>
      </p:sp>
      <p:sp>
        <p:nvSpPr>
          <p:cNvPr id="10247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236F09EC-6F28-4D26-892A-0CC7023B7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074027D-B4CE-403A-A9BC-3B9E11E8B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252A5200-3936-4E02-BE61-CEBA20813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A866854A-C06C-49C1-BE3B-DA220ABD3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229600" cy="484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Females make up ~5% of the full professors in physics departments.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In this ancient and closely-related field, that number is doubled.</a:t>
            </a:r>
            <a:r>
              <a:rPr lang="en-US" altLang="en-US" sz="4800">
                <a:solidFill>
                  <a:srgbClr val="CCFFFF"/>
                </a:solidFill>
              </a:rPr>
              <a:t> </a:t>
            </a:r>
          </a:p>
        </p:txBody>
      </p:sp>
      <p:pic>
        <p:nvPicPr>
          <p:cNvPr id="12293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D8724BE6-8C16-40D9-89EB-6D8E32308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4" name="Text Box 6">
            <a:extLst>
              <a:ext uri="{FF2B5EF4-FFF2-40B4-BE49-F238E27FC236}">
                <a16:creationId xmlns:a16="http://schemas.microsoft.com/office/drawing/2014/main" id="{1CCE7277-77F3-44A7-8B1A-53BD5BE7A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Fabulous Fields - 300</a:t>
            </a:r>
          </a:p>
        </p:txBody>
      </p:sp>
      <p:sp>
        <p:nvSpPr>
          <p:cNvPr id="12295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EC439FA9-34B2-4811-802E-A0D95FCEC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6F2B455E-B9D0-45D0-95EB-DB6878436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9820579E-40B8-4EF1-BA7A-48C443866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4341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A6E417A4-8099-4BE6-BD4B-A4583772D2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2" name="Text Box 6">
            <a:extLst>
              <a:ext uri="{FF2B5EF4-FFF2-40B4-BE49-F238E27FC236}">
                <a16:creationId xmlns:a16="http://schemas.microsoft.com/office/drawing/2014/main" id="{DAFA8D7E-13EA-4744-8CF9-5ADA60B38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5344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Of astrophysics, condensed matter physics, and plasma physics, the most physics PhDs are awarded for work in this subfield.</a:t>
            </a:r>
            <a:r>
              <a:rPr lang="en-US" altLang="en-US" sz="4800">
                <a:solidFill>
                  <a:srgbClr val="CCFFFF"/>
                </a:solidFill>
              </a:rPr>
              <a:t> </a:t>
            </a: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5B4E0949-E717-444C-B7FD-10B01BD16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Fabulous Fields - 400</a:t>
            </a:r>
          </a:p>
        </p:txBody>
      </p:sp>
      <p:sp>
        <p:nvSpPr>
          <p:cNvPr id="14344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7DA017F2-26F1-4F84-8F82-F538FB1A0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27AB9242-9D39-4E0D-9232-629CFD7E5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C065ABC4-CAD9-476F-BD23-12859A99B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6389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990384FB-CCBC-48A8-B29B-E300D17D0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Text Box 6">
            <a:extLst>
              <a:ext uri="{FF2B5EF4-FFF2-40B4-BE49-F238E27FC236}">
                <a16:creationId xmlns:a16="http://schemas.microsoft.com/office/drawing/2014/main" id="{251946BA-748F-434B-9CD8-BE09C1CA4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5344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In 1988, the U of WI and Wayne State offered the first accredited programs in this high-paying field of applied physics. </a:t>
            </a: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461951DB-0EDB-41CE-AAD0-134AD2EB4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Fabulous Fields - 500</a:t>
            </a:r>
          </a:p>
        </p:txBody>
      </p:sp>
      <p:sp>
        <p:nvSpPr>
          <p:cNvPr id="16392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CA63CDC3-F651-45D1-81F9-A5B9BF075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>
            <a:extLst>
              <a:ext uri="{FF2B5EF4-FFF2-40B4-BE49-F238E27FC236}">
                <a16:creationId xmlns:a16="http://schemas.microsoft.com/office/drawing/2014/main" id="{E0095919-1FDF-4281-BF0F-E175CEFC1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24D599AF-75D1-40C1-8712-4DDDEED4B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172C3B49-B5CE-4238-9D8B-509636B0C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Of diamond, graphite, quartz, and charcoal, this is the one not made from carbon. </a:t>
            </a:r>
          </a:p>
        </p:txBody>
      </p:sp>
      <p:pic>
        <p:nvPicPr>
          <p:cNvPr id="70661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27C1981C-70D2-4FEC-B147-05C818712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63" name="Text Box 7">
            <a:extLst>
              <a:ext uri="{FF2B5EF4-FFF2-40B4-BE49-F238E27FC236}">
                <a16:creationId xmlns:a16="http://schemas.microsoft.com/office/drawing/2014/main" id="{131BC759-3712-4E3B-9B7C-33B582383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Rock &amp; Roll - 100</a:t>
            </a:r>
          </a:p>
        </p:txBody>
      </p:sp>
      <p:sp>
        <p:nvSpPr>
          <p:cNvPr id="70664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EA97091F-8E6F-47E6-9554-020CF6A3E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25B36E83-9983-464E-ADF5-90C8F61A2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93C01969-05A3-45ED-B1FA-BB7F80615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991FFF31-8965-48D2-887E-FDB88A915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6868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Of a basketball, bowling ball, and car tire, this one rolls down a ramp fastest.</a:t>
            </a:r>
          </a:p>
        </p:txBody>
      </p:sp>
      <p:pic>
        <p:nvPicPr>
          <p:cNvPr id="18437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91766B3F-1DCB-4F40-BE5B-4711C4974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F389DCC9-EB26-42D3-8130-795FE32A5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Rock &amp; Roll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- 200</a:t>
            </a:r>
          </a:p>
        </p:txBody>
      </p:sp>
      <p:sp>
        <p:nvSpPr>
          <p:cNvPr id="18440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A02A1856-0ABF-4957-93E2-47051E79A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691</Words>
  <Application>Microsoft Office PowerPoint</Application>
  <PresentationFormat>On-screen Show (4:3)</PresentationFormat>
  <Paragraphs>117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krand</dc:creator>
  <cp:lastModifiedBy>Brad Conrad</cp:lastModifiedBy>
  <cp:revision>36</cp:revision>
  <dcterms:created xsi:type="dcterms:W3CDTF">2007-11-15T19:46:33Z</dcterms:created>
  <dcterms:modified xsi:type="dcterms:W3CDTF">2018-09-07T16:47:45Z</dcterms:modified>
</cp:coreProperties>
</file>