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413" r:id="rId2"/>
    <p:sldId id="412" r:id="rId3"/>
    <p:sldId id="414" r:id="rId4"/>
    <p:sldId id="415" r:id="rId5"/>
    <p:sldId id="417" r:id="rId6"/>
    <p:sldId id="418" r:id="rId7"/>
    <p:sldId id="420" r:id="rId8"/>
    <p:sldId id="419" r:id="rId9"/>
    <p:sldId id="421" r:id="rId10"/>
    <p:sldId id="422" r:id="rId11"/>
    <p:sldId id="42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593A"/>
    <a:srgbClr val="5EAADE"/>
    <a:srgbClr val="FF3F05"/>
    <a:srgbClr val="006699"/>
    <a:srgbClr val="130050"/>
    <a:srgbClr val="009AC7"/>
    <a:srgbClr val="245E20"/>
    <a:srgbClr val="000000"/>
    <a:srgbClr val="00569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2" autoAdjust="0"/>
    <p:restoredTop sz="94673" autoAdjust="0"/>
  </p:normalViewPr>
  <p:slideViewPr>
    <p:cSldViewPr snapToGrid="0" showGuides="1">
      <p:cViewPr varScale="1">
        <p:scale>
          <a:sx n="130" d="100"/>
          <a:sy n="130" d="100"/>
        </p:scale>
        <p:origin x="1320" y="126"/>
      </p:cViewPr>
      <p:guideLst>
        <p:guide orient="horz" pos="2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DDE36D-E50F-4A41-ABA1-D28B813BBAA8}" type="datetimeFigureOut">
              <a:rPr lang="en-US"/>
              <a:pPr>
                <a:defRPr/>
              </a:pPr>
              <a:t>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676E73-5941-4D3A-A468-A606FE5F3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798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3837" y="185738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 userDrawn="1"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009852"/>
            <a:ext cx="7772400" cy="1106424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55300"/>
            <a:ext cx="6400800" cy="10643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106" y="5725975"/>
            <a:ext cx="2667000" cy="999158"/>
            <a:chOff x="167106" y="5725975"/>
            <a:chExt cx="2667000" cy="999158"/>
          </a:xfrm>
        </p:grpSpPr>
        <p:pic>
          <p:nvPicPr>
            <p:cNvPr id="14" name="Picture 13" descr="SPS-Logo-Lon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06" y="6333618"/>
              <a:ext cx="2667000" cy="391515"/>
            </a:xfrm>
            <a:prstGeom prst="rect">
              <a:avLst/>
            </a:prstGeom>
          </p:spPr>
        </p:pic>
        <p:pic>
          <p:nvPicPr>
            <p:cNvPr id="15" name="Picture 14" descr="sps-figures-medium-res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58" y="5725975"/>
              <a:ext cx="1737895" cy="71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7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4" y="2214633"/>
            <a:ext cx="7772400" cy="1265537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3927" y="4887875"/>
            <a:ext cx="6417734" cy="5474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67106" y="5725975"/>
            <a:ext cx="2667000" cy="999158"/>
            <a:chOff x="167106" y="5725975"/>
            <a:chExt cx="2667000" cy="999158"/>
          </a:xfrm>
        </p:grpSpPr>
        <p:pic>
          <p:nvPicPr>
            <p:cNvPr id="14" name="Picture 13" descr="SPS-Logo-Long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06" y="6333618"/>
              <a:ext cx="2667000" cy="391515"/>
            </a:xfrm>
            <a:prstGeom prst="rect">
              <a:avLst/>
            </a:prstGeom>
          </p:spPr>
        </p:pic>
        <p:pic>
          <p:nvPicPr>
            <p:cNvPr id="15" name="Picture 14" descr="sps-figures-medium-res.jp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58" y="5725975"/>
              <a:ext cx="1737895" cy="716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928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67106" y="1806855"/>
            <a:ext cx="4331741" cy="43196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1" y="1806855"/>
            <a:ext cx="4271837" cy="43196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9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106" y="1806551"/>
            <a:ext cx="4374941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rgbClr val="FF0000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106" y="2516430"/>
            <a:ext cx="4330281" cy="36097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806551"/>
            <a:ext cx="4271963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rgbClr val="FF0000"/>
                </a:solidFill>
                <a:latin typeface="Myriad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6430"/>
            <a:ext cx="4271962" cy="36097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5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0" cy="2271249"/>
            <a:chOff x="0" y="-1"/>
            <a:chExt cx="9144000" cy="2271249"/>
          </a:xfrm>
        </p:grpSpPr>
        <p:sp>
          <p:nvSpPr>
            <p:cNvPr id="14" name="Rounded Rectangle 13"/>
            <p:cNvSpPr/>
            <p:nvPr/>
          </p:nvSpPr>
          <p:spPr>
            <a:xfrm>
              <a:off x="0" y="-1"/>
              <a:ext cx="9144000" cy="1769807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27" name="Group 15"/>
            <p:cNvGrpSpPr>
              <a:grpSpLocks noChangeAspect="1"/>
            </p:cNvGrpSpPr>
            <p:nvPr/>
          </p:nvGrpSpPr>
          <p:grpSpPr bwMode="auto">
            <a:xfrm>
              <a:off x="0" y="1058500"/>
              <a:ext cx="9144000" cy="1212748"/>
              <a:chOff x="-3905251" y="4294188"/>
              <a:chExt cx="13027839" cy="1892300"/>
            </a:xfrm>
          </p:grpSpPr>
          <p:sp>
            <p:nvSpPr>
              <p:cNvPr id="17" name="Freeform 14"/>
              <p:cNvSpPr>
                <a:spLocks/>
              </p:cNvSpPr>
              <p:nvPr/>
            </p:nvSpPr>
            <p:spPr bwMode="hidden">
              <a:xfrm>
                <a:off x="4478371" y="4414997"/>
                <a:ext cx="4618139" cy="1016151"/>
              </a:xfrm>
              <a:custGeom>
                <a:avLst/>
                <a:gdLst/>
                <a:ahLst/>
                <a:cxnLst>
                  <a:cxn ang="0">
                    <a:pos x="2700" y="0"/>
                  </a:cxn>
                  <a:cxn ang="0">
                    <a:pos x="2700" y="0"/>
                  </a:cxn>
                  <a:cxn ang="0">
                    <a:pos x="2586" y="18"/>
                  </a:cxn>
                  <a:cxn ang="0">
                    <a:pos x="2470" y="38"/>
                  </a:cxn>
                  <a:cxn ang="0">
                    <a:pos x="2352" y="60"/>
                  </a:cxn>
                  <a:cxn ang="0">
                    <a:pos x="2230" y="82"/>
                  </a:cxn>
                  <a:cxn ang="0">
                    <a:pos x="2106" y="108"/>
                  </a:cxn>
                  <a:cxn ang="0">
                    <a:pos x="1978" y="134"/>
                  </a:cxn>
                  <a:cxn ang="0">
                    <a:pos x="1848" y="164"/>
                  </a:cxn>
                  <a:cxn ang="0">
                    <a:pos x="1714" y="194"/>
                  </a:cxn>
                  <a:cxn ang="0">
                    <a:pos x="1714" y="194"/>
                  </a:cxn>
                  <a:cxn ang="0">
                    <a:pos x="1472" y="252"/>
                  </a:cxn>
                  <a:cxn ang="0">
                    <a:pos x="1236" y="304"/>
                  </a:cxn>
                  <a:cxn ang="0">
                    <a:pos x="1010" y="352"/>
                  </a:cxn>
                  <a:cxn ang="0">
                    <a:pos x="792" y="398"/>
                  </a:cxn>
                  <a:cxn ang="0">
                    <a:pos x="584" y="438"/>
                  </a:cxn>
                  <a:cxn ang="0">
                    <a:pos x="382" y="474"/>
                  </a:cxn>
                  <a:cxn ang="0">
                    <a:pos x="188" y="508"/>
                  </a:cxn>
                  <a:cxn ang="0">
                    <a:pos x="0" y="538"/>
                  </a:cxn>
                  <a:cxn ang="0">
                    <a:pos x="0" y="538"/>
                  </a:cxn>
                  <a:cxn ang="0">
                    <a:pos x="130" y="556"/>
                  </a:cxn>
                  <a:cxn ang="0">
                    <a:pos x="254" y="572"/>
                  </a:cxn>
                  <a:cxn ang="0">
                    <a:pos x="374" y="586"/>
                  </a:cxn>
                  <a:cxn ang="0">
                    <a:pos x="492" y="598"/>
                  </a:cxn>
                  <a:cxn ang="0">
                    <a:pos x="606" y="610"/>
                  </a:cxn>
                  <a:cxn ang="0">
                    <a:pos x="716" y="618"/>
                  </a:cxn>
                  <a:cxn ang="0">
                    <a:pos x="822" y="626"/>
                  </a:cxn>
                  <a:cxn ang="0">
                    <a:pos x="926" y="632"/>
                  </a:cxn>
                  <a:cxn ang="0">
                    <a:pos x="1028" y="636"/>
                  </a:cxn>
                  <a:cxn ang="0">
                    <a:pos x="1126" y="638"/>
                  </a:cxn>
                  <a:cxn ang="0">
                    <a:pos x="1220" y="640"/>
                  </a:cxn>
                  <a:cxn ang="0">
                    <a:pos x="1312" y="640"/>
                  </a:cxn>
                  <a:cxn ang="0">
                    <a:pos x="1402" y="638"/>
                  </a:cxn>
                  <a:cxn ang="0">
                    <a:pos x="1490" y="636"/>
                  </a:cxn>
                  <a:cxn ang="0">
                    <a:pos x="1574" y="632"/>
                  </a:cxn>
                  <a:cxn ang="0">
                    <a:pos x="1656" y="626"/>
                  </a:cxn>
                  <a:cxn ang="0">
                    <a:pos x="1734" y="620"/>
                  </a:cxn>
                  <a:cxn ang="0">
                    <a:pos x="1812" y="612"/>
                  </a:cxn>
                  <a:cxn ang="0">
                    <a:pos x="1886" y="602"/>
                  </a:cxn>
                  <a:cxn ang="0">
                    <a:pos x="1960" y="592"/>
                  </a:cxn>
                  <a:cxn ang="0">
                    <a:pos x="2030" y="580"/>
                  </a:cxn>
                  <a:cxn ang="0">
                    <a:pos x="2100" y="568"/>
                  </a:cxn>
                  <a:cxn ang="0">
                    <a:pos x="2166" y="554"/>
                  </a:cxn>
                  <a:cxn ang="0">
                    <a:pos x="2232" y="540"/>
                  </a:cxn>
                  <a:cxn ang="0">
                    <a:pos x="2296" y="524"/>
                  </a:cxn>
                  <a:cxn ang="0">
                    <a:pos x="2358" y="508"/>
                  </a:cxn>
                  <a:cxn ang="0">
                    <a:pos x="2418" y="490"/>
                  </a:cxn>
                  <a:cxn ang="0">
                    <a:pos x="2478" y="472"/>
                  </a:cxn>
                  <a:cxn ang="0">
                    <a:pos x="2592" y="432"/>
                  </a:cxn>
                  <a:cxn ang="0">
                    <a:pos x="2702" y="390"/>
                  </a:cxn>
                  <a:cxn ang="0">
                    <a:pos x="2702" y="390"/>
                  </a:cxn>
                  <a:cxn ang="0">
                    <a:pos x="2706" y="388"/>
                  </a:cxn>
                  <a:cxn ang="0">
                    <a:pos x="2706" y="388"/>
                  </a:cxn>
                  <a:cxn ang="0">
                    <a:pos x="2706" y="0"/>
                  </a:cxn>
                  <a:cxn ang="0">
                    <a:pos x="2706" y="0"/>
                  </a:cxn>
                  <a:cxn ang="0">
                    <a:pos x="2700" y="0"/>
                  </a:cxn>
                  <a:cxn ang="0">
                    <a:pos x="2700" y="0"/>
                  </a:cxn>
                </a:cxnLst>
                <a:rect l="0" t="0" r="r" b="b"/>
                <a:pathLst>
                  <a:path w="2706" h="640">
                    <a:moveTo>
                      <a:pt x="2700" y="0"/>
                    </a:moveTo>
                    <a:lnTo>
                      <a:pt x="2700" y="0"/>
                    </a:lnTo>
                    <a:lnTo>
                      <a:pt x="2586" y="18"/>
                    </a:lnTo>
                    <a:lnTo>
                      <a:pt x="2470" y="38"/>
                    </a:lnTo>
                    <a:lnTo>
                      <a:pt x="2352" y="60"/>
                    </a:lnTo>
                    <a:lnTo>
                      <a:pt x="2230" y="82"/>
                    </a:lnTo>
                    <a:lnTo>
                      <a:pt x="2106" y="108"/>
                    </a:lnTo>
                    <a:lnTo>
                      <a:pt x="1978" y="134"/>
                    </a:lnTo>
                    <a:lnTo>
                      <a:pt x="1848" y="164"/>
                    </a:lnTo>
                    <a:lnTo>
                      <a:pt x="1714" y="194"/>
                    </a:lnTo>
                    <a:lnTo>
                      <a:pt x="1714" y="194"/>
                    </a:lnTo>
                    <a:lnTo>
                      <a:pt x="1472" y="252"/>
                    </a:lnTo>
                    <a:lnTo>
                      <a:pt x="1236" y="304"/>
                    </a:lnTo>
                    <a:lnTo>
                      <a:pt x="1010" y="352"/>
                    </a:lnTo>
                    <a:lnTo>
                      <a:pt x="792" y="398"/>
                    </a:lnTo>
                    <a:lnTo>
                      <a:pt x="584" y="438"/>
                    </a:lnTo>
                    <a:lnTo>
                      <a:pt x="382" y="474"/>
                    </a:lnTo>
                    <a:lnTo>
                      <a:pt x="188" y="508"/>
                    </a:lnTo>
                    <a:lnTo>
                      <a:pt x="0" y="538"/>
                    </a:lnTo>
                    <a:lnTo>
                      <a:pt x="0" y="538"/>
                    </a:lnTo>
                    <a:lnTo>
                      <a:pt x="130" y="556"/>
                    </a:lnTo>
                    <a:lnTo>
                      <a:pt x="254" y="572"/>
                    </a:lnTo>
                    <a:lnTo>
                      <a:pt x="374" y="586"/>
                    </a:lnTo>
                    <a:lnTo>
                      <a:pt x="492" y="598"/>
                    </a:lnTo>
                    <a:lnTo>
                      <a:pt x="606" y="610"/>
                    </a:lnTo>
                    <a:lnTo>
                      <a:pt x="716" y="618"/>
                    </a:lnTo>
                    <a:lnTo>
                      <a:pt x="822" y="626"/>
                    </a:lnTo>
                    <a:lnTo>
                      <a:pt x="926" y="632"/>
                    </a:lnTo>
                    <a:lnTo>
                      <a:pt x="1028" y="636"/>
                    </a:lnTo>
                    <a:lnTo>
                      <a:pt x="1126" y="638"/>
                    </a:lnTo>
                    <a:lnTo>
                      <a:pt x="1220" y="640"/>
                    </a:lnTo>
                    <a:lnTo>
                      <a:pt x="1312" y="640"/>
                    </a:lnTo>
                    <a:lnTo>
                      <a:pt x="1402" y="638"/>
                    </a:lnTo>
                    <a:lnTo>
                      <a:pt x="1490" y="636"/>
                    </a:lnTo>
                    <a:lnTo>
                      <a:pt x="1574" y="632"/>
                    </a:lnTo>
                    <a:lnTo>
                      <a:pt x="1656" y="626"/>
                    </a:lnTo>
                    <a:lnTo>
                      <a:pt x="1734" y="620"/>
                    </a:lnTo>
                    <a:lnTo>
                      <a:pt x="1812" y="612"/>
                    </a:lnTo>
                    <a:lnTo>
                      <a:pt x="1886" y="602"/>
                    </a:lnTo>
                    <a:lnTo>
                      <a:pt x="1960" y="592"/>
                    </a:lnTo>
                    <a:lnTo>
                      <a:pt x="2030" y="580"/>
                    </a:lnTo>
                    <a:lnTo>
                      <a:pt x="2100" y="568"/>
                    </a:lnTo>
                    <a:lnTo>
                      <a:pt x="2166" y="554"/>
                    </a:lnTo>
                    <a:lnTo>
                      <a:pt x="2232" y="540"/>
                    </a:lnTo>
                    <a:lnTo>
                      <a:pt x="2296" y="524"/>
                    </a:lnTo>
                    <a:lnTo>
                      <a:pt x="2358" y="508"/>
                    </a:lnTo>
                    <a:lnTo>
                      <a:pt x="2418" y="490"/>
                    </a:lnTo>
                    <a:lnTo>
                      <a:pt x="2478" y="472"/>
                    </a:lnTo>
                    <a:lnTo>
                      <a:pt x="2592" y="432"/>
                    </a:lnTo>
                    <a:lnTo>
                      <a:pt x="2702" y="390"/>
                    </a:lnTo>
                    <a:lnTo>
                      <a:pt x="2702" y="390"/>
                    </a:lnTo>
                    <a:lnTo>
                      <a:pt x="2706" y="388"/>
                    </a:lnTo>
                    <a:lnTo>
                      <a:pt x="2706" y="388"/>
                    </a:lnTo>
                    <a:lnTo>
                      <a:pt x="2706" y="0"/>
                    </a:lnTo>
                    <a:lnTo>
                      <a:pt x="2706" y="0"/>
                    </a:lnTo>
                    <a:lnTo>
                      <a:pt x="2700" y="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chemeClr val="bg2">
                  <a:alpha val="29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hidden">
              <a:xfrm>
                <a:off x="-308667" y="4319028"/>
                <a:ext cx="8279020" cy="1208091"/>
              </a:xfrm>
              <a:custGeom>
                <a:avLst/>
                <a:gdLst/>
                <a:ahLst/>
                <a:cxnLst>
                  <a:cxn ang="0">
                    <a:pos x="5216" y="714"/>
                  </a:cxn>
                  <a:cxn ang="0">
                    <a:pos x="4984" y="686"/>
                  </a:cxn>
                  <a:cxn ang="0">
                    <a:pos x="4478" y="610"/>
                  </a:cxn>
                  <a:cxn ang="0">
                    <a:pos x="3914" y="508"/>
                  </a:cxn>
                  <a:cxn ang="0">
                    <a:pos x="3286" y="374"/>
                  </a:cxn>
                  <a:cxn ang="0">
                    <a:pos x="2946" y="296"/>
                  </a:cxn>
                  <a:cxn ang="0">
                    <a:pos x="2682" y="236"/>
                  </a:cxn>
                  <a:cxn ang="0">
                    <a:pos x="2430" y="184"/>
                  </a:cxn>
                  <a:cxn ang="0">
                    <a:pos x="2190" y="140"/>
                  </a:cxn>
                  <a:cxn ang="0">
                    <a:pos x="1960" y="102"/>
                  </a:cxn>
                  <a:cxn ang="0">
                    <a:pos x="1740" y="72"/>
                  </a:cxn>
                  <a:cxn ang="0">
                    <a:pos x="1334" y="28"/>
                  </a:cxn>
                  <a:cxn ang="0">
                    <a:pos x="970" y="4"/>
                  </a:cxn>
                  <a:cxn ang="0">
                    <a:pos x="644" y="0"/>
                  </a:cxn>
                  <a:cxn ang="0">
                    <a:pos x="358" y="10"/>
                  </a:cxn>
                  <a:cxn ang="0">
                    <a:pos x="110" y="32"/>
                  </a:cxn>
                  <a:cxn ang="0">
                    <a:pos x="0" y="48"/>
                  </a:cxn>
                  <a:cxn ang="0">
                    <a:pos x="314" y="86"/>
                  </a:cxn>
                  <a:cxn ang="0">
                    <a:pos x="652" y="140"/>
                  </a:cxn>
                  <a:cxn ang="0">
                    <a:pos x="1014" y="210"/>
                  </a:cxn>
                  <a:cxn ang="0">
                    <a:pos x="1402" y="296"/>
                  </a:cxn>
                  <a:cxn ang="0">
                    <a:pos x="1756" y="378"/>
                  </a:cxn>
                  <a:cxn ang="0">
                    <a:pos x="2408" y="516"/>
                  </a:cxn>
                  <a:cxn ang="0">
                    <a:pos x="2708" y="572"/>
                  </a:cxn>
                  <a:cxn ang="0">
                    <a:pos x="2992" y="620"/>
                  </a:cxn>
                  <a:cxn ang="0">
                    <a:pos x="3260" y="662"/>
                  </a:cxn>
                  <a:cxn ang="0">
                    <a:pos x="3512" y="694"/>
                  </a:cxn>
                  <a:cxn ang="0">
                    <a:pos x="3750" y="722"/>
                  </a:cxn>
                  <a:cxn ang="0">
                    <a:pos x="3974" y="740"/>
                  </a:cxn>
                  <a:cxn ang="0">
                    <a:pos x="4184" y="754"/>
                  </a:cxn>
                  <a:cxn ang="0">
                    <a:pos x="4384" y="762"/>
                  </a:cxn>
                  <a:cxn ang="0">
                    <a:pos x="4570" y="762"/>
                  </a:cxn>
                  <a:cxn ang="0">
                    <a:pos x="4746" y="758"/>
                  </a:cxn>
                  <a:cxn ang="0">
                    <a:pos x="4912" y="748"/>
                  </a:cxn>
                  <a:cxn ang="0">
                    <a:pos x="5068" y="732"/>
                  </a:cxn>
                  <a:cxn ang="0">
                    <a:pos x="5216" y="714"/>
                  </a:cxn>
                </a:cxnLst>
                <a:rect l="0" t="0" r="r" b="b"/>
                <a:pathLst>
                  <a:path w="5216" h="762">
                    <a:moveTo>
                      <a:pt x="5216" y="714"/>
                    </a:moveTo>
                    <a:lnTo>
                      <a:pt x="5216" y="714"/>
                    </a:lnTo>
                    <a:lnTo>
                      <a:pt x="5102" y="700"/>
                    </a:lnTo>
                    <a:lnTo>
                      <a:pt x="4984" y="686"/>
                    </a:lnTo>
                    <a:lnTo>
                      <a:pt x="4738" y="652"/>
                    </a:lnTo>
                    <a:lnTo>
                      <a:pt x="4478" y="610"/>
                    </a:lnTo>
                    <a:lnTo>
                      <a:pt x="4204" y="564"/>
                    </a:lnTo>
                    <a:lnTo>
                      <a:pt x="3914" y="508"/>
                    </a:lnTo>
                    <a:lnTo>
                      <a:pt x="3608" y="446"/>
                    </a:lnTo>
                    <a:lnTo>
                      <a:pt x="3286" y="374"/>
                    </a:lnTo>
                    <a:lnTo>
                      <a:pt x="2946" y="296"/>
                    </a:lnTo>
                    <a:lnTo>
                      <a:pt x="2946" y="296"/>
                    </a:lnTo>
                    <a:lnTo>
                      <a:pt x="2812" y="266"/>
                    </a:lnTo>
                    <a:lnTo>
                      <a:pt x="2682" y="236"/>
                    </a:lnTo>
                    <a:lnTo>
                      <a:pt x="2556" y="210"/>
                    </a:lnTo>
                    <a:lnTo>
                      <a:pt x="2430" y="184"/>
                    </a:lnTo>
                    <a:lnTo>
                      <a:pt x="2308" y="162"/>
                    </a:lnTo>
                    <a:lnTo>
                      <a:pt x="2190" y="140"/>
                    </a:lnTo>
                    <a:lnTo>
                      <a:pt x="2074" y="120"/>
                    </a:lnTo>
                    <a:lnTo>
                      <a:pt x="1960" y="102"/>
                    </a:lnTo>
                    <a:lnTo>
                      <a:pt x="1850" y="86"/>
                    </a:lnTo>
                    <a:lnTo>
                      <a:pt x="1740" y="72"/>
                    </a:lnTo>
                    <a:lnTo>
                      <a:pt x="1532" y="46"/>
                    </a:lnTo>
                    <a:lnTo>
                      <a:pt x="1334" y="28"/>
                    </a:lnTo>
                    <a:lnTo>
                      <a:pt x="1148" y="14"/>
                    </a:lnTo>
                    <a:lnTo>
                      <a:pt x="970" y="4"/>
                    </a:lnTo>
                    <a:lnTo>
                      <a:pt x="802" y="0"/>
                    </a:lnTo>
                    <a:lnTo>
                      <a:pt x="644" y="0"/>
                    </a:lnTo>
                    <a:lnTo>
                      <a:pt x="496" y="4"/>
                    </a:lnTo>
                    <a:lnTo>
                      <a:pt x="358" y="10"/>
                    </a:lnTo>
                    <a:lnTo>
                      <a:pt x="230" y="20"/>
                    </a:lnTo>
                    <a:lnTo>
                      <a:pt x="110" y="3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54" y="66"/>
                    </a:lnTo>
                    <a:lnTo>
                      <a:pt x="314" y="86"/>
                    </a:lnTo>
                    <a:lnTo>
                      <a:pt x="480" y="112"/>
                    </a:lnTo>
                    <a:lnTo>
                      <a:pt x="652" y="140"/>
                    </a:lnTo>
                    <a:lnTo>
                      <a:pt x="830" y="174"/>
                    </a:lnTo>
                    <a:lnTo>
                      <a:pt x="1014" y="210"/>
                    </a:lnTo>
                    <a:lnTo>
                      <a:pt x="1206" y="250"/>
                    </a:lnTo>
                    <a:lnTo>
                      <a:pt x="1402" y="296"/>
                    </a:lnTo>
                    <a:lnTo>
                      <a:pt x="1402" y="296"/>
                    </a:lnTo>
                    <a:lnTo>
                      <a:pt x="1756" y="378"/>
                    </a:lnTo>
                    <a:lnTo>
                      <a:pt x="2092" y="450"/>
                    </a:lnTo>
                    <a:lnTo>
                      <a:pt x="2408" y="516"/>
                    </a:lnTo>
                    <a:lnTo>
                      <a:pt x="2562" y="544"/>
                    </a:lnTo>
                    <a:lnTo>
                      <a:pt x="2708" y="572"/>
                    </a:lnTo>
                    <a:lnTo>
                      <a:pt x="2852" y="598"/>
                    </a:lnTo>
                    <a:lnTo>
                      <a:pt x="2992" y="620"/>
                    </a:lnTo>
                    <a:lnTo>
                      <a:pt x="3128" y="642"/>
                    </a:lnTo>
                    <a:lnTo>
                      <a:pt x="3260" y="662"/>
                    </a:lnTo>
                    <a:lnTo>
                      <a:pt x="3388" y="678"/>
                    </a:lnTo>
                    <a:lnTo>
                      <a:pt x="3512" y="694"/>
                    </a:lnTo>
                    <a:lnTo>
                      <a:pt x="3632" y="708"/>
                    </a:lnTo>
                    <a:lnTo>
                      <a:pt x="3750" y="722"/>
                    </a:lnTo>
                    <a:lnTo>
                      <a:pt x="3864" y="732"/>
                    </a:lnTo>
                    <a:lnTo>
                      <a:pt x="3974" y="740"/>
                    </a:lnTo>
                    <a:lnTo>
                      <a:pt x="4080" y="748"/>
                    </a:lnTo>
                    <a:lnTo>
                      <a:pt x="4184" y="754"/>
                    </a:lnTo>
                    <a:lnTo>
                      <a:pt x="4286" y="758"/>
                    </a:lnTo>
                    <a:lnTo>
                      <a:pt x="4384" y="762"/>
                    </a:lnTo>
                    <a:lnTo>
                      <a:pt x="4478" y="762"/>
                    </a:lnTo>
                    <a:lnTo>
                      <a:pt x="4570" y="762"/>
                    </a:lnTo>
                    <a:lnTo>
                      <a:pt x="4660" y="760"/>
                    </a:lnTo>
                    <a:lnTo>
                      <a:pt x="4746" y="758"/>
                    </a:lnTo>
                    <a:lnTo>
                      <a:pt x="4830" y="754"/>
                    </a:lnTo>
                    <a:lnTo>
                      <a:pt x="4912" y="748"/>
                    </a:lnTo>
                    <a:lnTo>
                      <a:pt x="4992" y="740"/>
                    </a:lnTo>
                    <a:lnTo>
                      <a:pt x="5068" y="732"/>
                    </a:lnTo>
                    <a:lnTo>
                      <a:pt x="5144" y="724"/>
                    </a:lnTo>
                    <a:lnTo>
                      <a:pt x="5216" y="714"/>
                    </a:lnTo>
                    <a:lnTo>
                      <a:pt x="5216" y="714"/>
                    </a:lnTo>
                    <a:close/>
                  </a:path>
                </a:pathLst>
              </a:custGeom>
              <a:solidFill>
                <a:schemeClr val="bg2">
                  <a:alpha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hidden">
              <a:xfrm>
                <a:off x="4286" y="4334834"/>
                <a:ext cx="8165219" cy="1101960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0" y="70"/>
                  </a:cxn>
                  <a:cxn ang="0">
                    <a:pos x="18" y="66"/>
                  </a:cxn>
                  <a:cxn ang="0">
                    <a:pos x="72" y="56"/>
                  </a:cxn>
                  <a:cxn ang="0">
                    <a:pos x="164" y="42"/>
                  </a:cxn>
                  <a:cxn ang="0">
                    <a:pos x="224" y="34"/>
                  </a:cxn>
                  <a:cxn ang="0">
                    <a:pos x="294" y="26"/>
                  </a:cxn>
                  <a:cxn ang="0">
                    <a:pos x="372" y="20"/>
                  </a:cxn>
                  <a:cxn ang="0">
                    <a:pos x="462" y="14"/>
                  </a:cxn>
                  <a:cxn ang="0">
                    <a:pos x="560" y="8"/>
                  </a:cxn>
                  <a:cxn ang="0">
                    <a:pos x="670" y="4"/>
                  </a:cxn>
                  <a:cxn ang="0">
                    <a:pos x="790" y="2"/>
                  </a:cxn>
                  <a:cxn ang="0">
                    <a:pos x="920" y="0"/>
                  </a:cxn>
                  <a:cxn ang="0">
                    <a:pos x="1060" y="2"/>
                  </a:cxn>
                  <a:cxn ang="0">
                    <a:pos x="1210" y="6"/>
                  </a:cxn>
                  <a:cxn ang="0">
                    <a:pos x="1372" y="14"/>
                  </a:cxn>
                  <a:cxn ang="0">
                    <a:pos x="1544" y="24"/>
                  </a:cxn>
                  <a:cxn ang="0">
                    <a:pos x="1726" y="40"/>
                  </a:cxn>
                  <a:cxn ang="0">
                    <a:pos x="1920" y="58"/>
                  </a:cxn>
                  <a:cxn ang="0">
                    <a:pos x="2126" y="80"/>
                  </a:cxn>
                  <a:cxn ang="0">
                    <a:pos x="2342" y="106"/>
                  </a:cxn>
                  <a:cxn ang="0">
                    <a:pos x="2570" y="138"/>
                  </a:cxn>
                  <a:cxn ang="0">
                    <a:pos x="2808" y="174"/>
                  </a:cxn>
                  <a:cxn ang="0">
                    <a:pos x="3058" y="216"/>
                  </a:cxn>
                  <a:cxn ang="0">
                    <a:pos x="3320" y="266"/>
                  </a:cxn>
                  <a:cxn ang="0">
                    <a:pos x="3594" y="320"/>
                  </a:cxn>
                  <a:cxn ang="0">
                    <a:pos x="3880" y="380"/>
                  </a:cxn>
                  <a:cxn ang="0">
                    <a:pos x="4178" y="448"/>
                  </a:cxn>
                  <a:cxn ang="0">
                    <a:pos x="4488" y="522"/>
                  </a:cxn>
                  <a:cxn ang="0">
                    <a:pos x="4810" y="604"/>
                  </a:cxn>
                  <a:cxn ang="0">
                    <a:pos x="5144" y="694"/>
                  </a:cxn>
                </a:cxnLst>
                <a:rect l="0" t="0" r="r" b="b"/>
                <a:pathLst>
                  <a:path w="5144" h="694">
                    <a:moveTo>
                      <a:pt x="0" y="70"/>
                    </a:moveTo>
                    <a:lnTo>
                      <a:pt x="0" y="70"/>
                    </a:lnTo>
                    <a:lnTo>
                      <a:pt x="18" y="66"/>
                    </a:lnTo>
                    <a:lnTo>
                      <a:pt x="72" y="56"/>
                    </a:lnTo>
                    <a:lnTo>
                      <a:pt x="164" y="42"/>
                    </a:lnTo>
                    <a:lnTo>
                      <a:pt x="224" y="34"/>
                    </a:lnTo>
                    <a:lnTo>
                      <a:pt x="294" y="26"/>
                    </a:lnTo>
                    <a:lnTo>
                      <a:pt x="372" y="20"/>
                    </a:lnTo>
                    <a:lnTo>
                      <a:pt x="462" y="14"/>
                    </a:lnTo>
                    <a:lnTo>
                      <a:pt x="560" y="8"/>
                    </a:lnTo>
                    <a:lnTo>
                      <a:pt x="670" y="4"/>
                    </a:lnTo>
                    <a:lnTo>
                      <a:pt x="790" y="2"/>
                    </a:lnTo>
                    <a:lnTo>
                      <a:pt x="920" y="0"/>
                    </a:lnTo>
                    <a:lnTo>
                      <a:pt x="1060" y="2"/>
                    </a:lnTo>
                    <a:lnTo>
                      <a:pt x="1210" y="6"/>
                    </a:lnTo>
                    <a:lnTo>
                      <a:pt x="1372" y="14"/>
                    </a:lnTo>
                    <a:lnTo>
                      <a:pt x="1544" y="24"/>
                    </a:lnTo>
                    <a:lnTo>
                      <a:pt x="1726" y="40"/>
                    </a:lnTo>
                    <a:lnTo>
                      <a:pt x="1920" y="58"/>
                    </a:lnTo>
                    <a:lnTo>
                      <a:pt x="2126" y="80"/>
                    </a:lnTo>
                    <a:lnTo>
                      <a:pt x="2342" y="106"/>
                    </a:lnTo>
                    <a:lnTo>
                      <a:pt x="2570" y="138"/>
                    </a:lnTo>
                    <a:lnTo>
                      <a:pt x="2808" y="174"/>
                    </a:lnTo>
                    <a:lnTo>
                      <a:pt x="3058" y="216"/>
                    </a:lnTo>
                    <a:lnTo>
                      <a:pt x="3320" y="266"/>
                    </a:lnTo>
                    <a:lnTo>
                      <a:pt x="3594" y="320"/>
                    </a:lnTo>
                    <a:lnTo>
                      <a:pt x="3880" y="380"/>
                    </a:lnTo>
                    <a:lnTo>
                      <a:pt x="4178" y="448"/>
                    </a:lnTo>
                    <a:lnTo>
                      <a:pt x="4488" y="522"/>
                    </a:lnTo>
                    <a:lnTo>
                      <a:pt x="4810" y="604"/>
                    </a:lnTo>
                    <a:lnTo>
                      <a:pt x="5144" y="694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4155651" y="4316769"/>
                <a:ext cx="4940859" cy="925827"/>
              </a:xfrm>
              <a:custGeom>
                <a:avLst/>
                <a:gdLst/>
                <a:ahLst/>
                <a:cxnLst>
                  <a:cxn ang="0">
                    <a:pos x="0" y="584"/>
                  </a:cxn>
                  <a:cxn ang="0">
                    <a:pos x="0" y="584"/>
                  </a:cxn>
                  <a:cxn ang="0">
                    <a:pos x="90" y="560"/>
                  </a:cxn>
                  <a:cxn ang="0">
                    <a:pos x="336" y="498"/>
                  </a:cxn>
                  <a:cxn ang="0">
                    <a:pos x="506" y="456"/>
                  </a:cxn>
                  <a:cxn ang="0">
                    <a:pos x="702" y="410"/>
                  </a:cxn>
                  <a:cxn ang="0">
                    <a:pos x="920" y="360"/>
                  </a:cxn>
                  <a:cxn ang="0">
                    <a:pos x="1154" y="306"/>
                  </a:cxn>
                  <a:cxn ang="0">
                    <a:pos x="1402" y="254"/>
                  </a:cxn>
                  <a:cxn ang="0">
                    <a:pos x="1656" y="202"/>
                  </a:cxn>
                  <a:cxn ang="0">
                    <a:pos x="1916" y="154"/>
                  </a:cxn>
                  <a:cxn ang="0">
                    <a:pos x="2174" y="108"/>
                  </a:cxn>
                  <a:cxn ang="0">
                    <a:pos x="2302" y="88"/>
                  </a:cxn>
                  <a:cxn ang="0">
                    <a:pos x="2426" y="68"/>
                  </a:cxn>
                  <a:cxn ang="0">
                    <a:pos x="2550" y="52"/>
                  </a:cxn>
                  <a:cxn ang="0">
                    <a:pos x="2670" y="36"/>
                  </a:cxn>
                  <a:cxn ang="0">
                    <a:pos x="2788" y="24"/>
                  </a:cxn>
                  <a:cxn ang="0">
                    <a:pos x="2900" y="14"/>
                  </a:cxn>
                  <a:cxn ang="0">
                    <a:pos x="3008" y="6"/>
                  </a:cxn>
                  <a:cxn ang="0">
                    <a:pos x="3112" y="0"/>
                  </a:cxn>
                </a:cxnLst>
                <a:rect l="0" t="0" r="r" b="b"/>
                <a:pathLst>
                  <a:path w="3112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90" y="560"/>
                    </a:lnTo>
                    <a:lnTo>
                      <a:pt x="336" y="498"/>
                    </a:lnTo>
                    <a:lnTo>
                      <a:pt x="506" y="456"/>
                    </a:lnTo>
                    <a:lnTo>
                      <a:pt x="702" y="410"/>
                    </a:lnTo>
                    <a:lnTo>
                      <a:pt x="920" y="360"/>
                    </a:lnTo>
                    <a:lnTo>
                      <a:pt x="1154" y="306"/>
                    </a:lnTo>
                    <a:lnTo>
                      <a:pt x="1402" y="254"/>
                    </a:lnTo>
                    <a:lnTo>
                      <a:pt x="1656" y="202"/>
                    </a:lnTo>
                    <a:lnTo>
                      <a:pt x="1916" y="154"/>
                    </a:lnTo>
                    <a:lnTo>
                      <a:pt x="2174" y="108"/>
                    </a:lnTo>
                    <a:lnTo>
                      <a:pt x="2302" y="88"/>
                    </a:lnTo>
                    <a:lnTo>
                      <a:pt x="2426" y="68"/>
                    </a:lnTo>
                    <a:lnTo>
                      <a:pt x="2550" y="52"/>
                    </a:lnTo>
                    <a:lnTo>
                      <a:pt x="2670" y="36"/>
                    </a:lnTo>
                    <a:lnTo>
                      <a:pt x="2788" y="24"/>
                    </a:lnTo>
                    <a:lnTo>
                      <a:pt x="2900" y="14"/>
                    </a:lnTo>
                    <a:lnTo>
                      <a:pt x="3008" y="6"/>
                    </a:lnTo>
                    <a:lnTo>
                      <a:pt x="3112" y="0"/>
                    </a:lnTo>
                  </a:path>
                </a:pathLst>
              </a:custGeom>
              <a:noFill/>
              <a:ln w="12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  <p:sp useBgFill="1">
            <p:nvSpPr>
              <p:cNvPr id="21" name="Freeform 10"/>
              <p:cNvSpPr>
                <a:spLocks/>
              </p:cNvSpPr>
              <p:nvPr/>
            </p:nvSpPr>
            <p:spPr bwMode="hidden">
              <a:xfrm>
                <a:off x="-3905251" y="4294188"/>
                <a:ext cx="13027839" cy="1892300"/>
              </a:xfrm>
              <a:custGeom>
                <a:avLst/>
                <a:gdLst/>
                <a:ahLst/>
                <a:cxnLst>
                  <a:cxn ang="0">
                    <a:pos x="8192" y="512"/>
                  </a:cxn>
                  <a:cxn ang="0">
                    <a:pos x="8040" y="570"/>
                  </a:cxn>
                  <a:cxn ang="0">
                    <a:pos x="7878" y="620"/>
                  </a:cxn>
                  <a:cxn ang="0">
                    <a:pos x="7706" y="666"/>
                  </a:cxn>
                  <a:cxn ang="0">
                    <a:pos x="7522" y="702"/>
                  </a:cxn>
                  <a:cxn ang="0">
                    <a:pos x="7322" y="730"/>
                  </a:cxn>
                  <a:cxn ang="0">
                    <a:pos x="7106" y="750"/>
                  </a:cxn>
                  <a:cxn ang="0">
                    <a:pos x="6872" y="762"/>
                  </a:cxn>
                  <a:cxn ang="0">
                    <a:pos x="6618" y="760"/>
                  </a:cxn>
                  <a:cxn ang="0">
                    <a:pos x="6342" y="750"/>
                  </a:cxn>
                  <a:cxn ang="0">
                    <a:pos x="6042" y="726"/>
                  </a:cxn>
                  <a:cxn ang="0">
                    <a:pos x="5716" y="690"/>
                  </a:cxn>
                  <a:cxn ang="0">
                    <a:pos x="5364" y="642"/>
                  </a:cxn>
                  <a:cxn ang="0">
                    <a:pos x="4982" y="578"/>
                  </a:cxn>
                  <a:cxn ang="0">
                    <a:pos x="4568" y="500"/>
                  </a:cxn>
                  <a:cxn ang="0">
                    <a:pos x="4122" y="406"/>
                  </a:cxn>
                  <a:cxn ang="0">
                    <a:pos x="3640" y="296"/>
                  </a:cxn>
                  <a:cxn ang="0">
                    <a:pos x="3396" y="240"/>
                  </a:cxn>
                  <a:cxn ang="0">
                    <a:pos x="2934" y="148"/>
                  </a:cxn>
                  <a:cxn ang="0">
                    <a:pos x="2512" y="82"/>
                  </a:cxn>
                  <a:cxn ang="0">
                    <a:pos x="2126" y="36"/>
                  </a:cxn>
                  <a:cxn ang="0">
                    <a:pos x="1776" y="10"/>
                  </a:cxn>
                  <a:cxn ang="0">
                    <a:pos x="1462" y="0"/>
                  </a:cxn>
                  <a:cxn ang="0">
                    <a:pos x="1182" y="4"/>
                  </a:cxn>
                  <a:cxn ang="0">
                    <a:pos x="934" y="20"/>
                  </a:cxn>
                  <a:cxn ang="0">
                    <a:pos x="716" y="44"/>
                  </a:cxn>
                  <a:cxn ang="0">
                    <a:pos x="530" y="74"/>
                  </a:cxn>
                  <a:cxn ang="0">
                    <a:pos x="374" y="108"/>
                  </a:cxn>
                  <a:cxn ang="0">
                    <a:pos x="248" y="144"/>
                  </a:cxn>
                  <a:cxn ang="0">
                    <a:pos x="148" y="176"/>
                  </a:cxn>
                  <a:cxn ang="0">
                    <a:pos x="48" y="216"/>
                  </a:cxn>
                  <a:cxn ang="0">
                    <a:pos x="0" y="240"/>
                  </a:cxn>
                  <a:cxn ang="0">
                    <a:pos x="8192" y="1192"/>
                  </a:cxn>
                  <a:cxn ang="0">
                    <a:pos x="8196" y="1186"/>
                  </a:cxn>
                  <a:cxn ang="0">
                    <a:pos x="8196" y="510"/>
                  </a:cxn>
                  <a:cxn ang="0">
                    <a:pos x="8192" y="512"/>
                  </a:cxn>
                </a:cxnLst>
                <a:rect l="0" t="0" r="r" b="b"/>
                <a:pathLst>
                  <a:path w="8196" h="1192">
                    <a:moveTo>
                      <a:pt x="8192" y="512"/>
                    </a:moveTo>
                    <a:lnTo>
                      <a:pt x="8192" y="512"/>
                    </a:lnTo>
                    <a:lnTo>
                      <a:pt x="8116" y="542"/>
                    </a:lnTo>
                    <a:lnTo>
                      <a:pt x="8040" y="570"/>
                    </a:lnTo>
                    <a:lnTo>
                      <a:pt x="7960" y="596"/>
                    </a:lnTo>
                    <a:lnTo>
                      <a:pt x="7878" y="620"/>
                    </a:lnTo>
                    <a:lnTo>
                      <a:pt x="7794" y="644"/>
                    </a:lnTo>
                    <a:lnTo>
                      <a:pt x="7706" y="666"/>
                    </a:lnTo>
                    <a:lnTo>
                      <a:pt x="7616" y="684"/>
                    </a:lnTo>
                    <a:lnTo>
                      <a:pt x="7522" y="702"/>
                    </a:lnTo>
                    <a:lnTo>
                      <a:pt x="7424" y="718"/>
                    </a:lnTo>
                    <a:lnTo>
                      <a:pt x="7322" y="730"/>
                    </a:lnTo>
                    <a:lnTo>
                      <a:pt x="7216" y="742"/>
                    </a:lnTo>
                    <a:lnTo>
                      <a:pt x="7106" y="750"/>
                    </a:lnTo>
                    <a:lnTo>
                      <a:pt x="6992" y="758"/>
                    </a:lnTo>
                    <a:lnTo>
                      <a:pt x="6872" y="762"/>
                    </a:lnTo>
                    <a:lnTo>
                      <a:pt x="6748" y="762"/>
                    </a:lnTo>
                    <a:lnTo>
                      <a:pt x="6618" y="760"/>
                    </a:lnTo>
                    <a:lnTo>
                      <a:pt x="6482" y="756"/>
                    </a:lnTo>
                    <a:lnTo>
                      <a:pt x="6342" y="750"/>
                    </a:lnTo>
                    <a:lnTo>
                      <a:pt x="6196" y="740"/>
                    </a:lnTo>
                    <a:lnTo>
                      <a:pt x="6042" y="726"/>
                    </a:lnTo>
                    <a:lnTo>
                      <a:pt x="5882" y="710"/>
                    </a:lnTo>
                    <a:lnTo>
                      <a:pt x="5716" y="690"/>
                    </a:lnTo>
                    <a:lnTo>
                      <a:pt x="5544" y="668"/>
                    </a:lnTo>
                    <a:lnTo>
                      <a:pt x="5364" y="642"/>
                    </a:lnTo>
                    <a:lnTo>
                      <a:pt x="5176" y="612"/>
                    </a:lnTo>
                    <a:lnTo>
                      <a:pt x="4982" y="578"/>
                    </a:lnTo>
                    <a:lnTo>
                      <a:pt x="4778" y="540"/>
                    </a:lnTo>
                    <a:lnTo>
                      <a:pt x="4568" y="500"/>
                    </a:lnTo>
                    <a:lnTo>
                      <a:pt x="4348" y="454"/>
                    </a:lnTo>
                    <a:lnTo>
                      <a:pt x="4122" y="406"/>
                    </a:lnTo>
                    <a:lnTo>
                      <a:pt x="3886" y="354"/>
                    </a:lnTo>
                    <a:lnTo>
                      <a:pt x="3640" y="296"/>
                    </a:lnTo>
                    <a:lnTo>
                      <a:pt x="3640" y="296"/>
                    </a:lnTo>
                    <a:lnTo>
                      <a:pt x="3396" y="240"/>
                    </a:lnTo>
                    <a:lnTo>
                      <a:pt x="3160" y="192"/>
                    </a:lnTo>
                    <a:lnTo>
                      <a:pt x="2934" y="148"/>
                    </a:lnTo>
                    <a:lnTo>
                      <a:pt x="2718" y="112"/>
                    </a:lnTo>
                    <a:lnTo>
                      <a:pt x="2512" y="82"/>
                    </a:lnTo>
                    <a:lnTo>
                      <a:pt x="2314" y="56"/>
                    </a:lnTo>
                    <a:lnTo>
                      <a:pt x="2126" y="36"/>
                    </a:lnTo>
                    <a:lnTo>
                      <a:pt x="1948" y="20"/>
                    </a:lnTo>
                    <a:lnTo>
                      <a:pt x="1776" y="10"/>
                    </a:lnTo>
                    <a:lnTo>
                      <a:pt x="1616" y="2"/>
                    </a:lnTo>
                    <a:lnTo>
                      <a:pt x="1462" y="0"/>
                    </a:lnTo>
                    <a:lnTo>
                      <a:pt x="1318" y="0"/>
                    </a:lnTo>
                    <a:lnTo>
                      <a:pt x="1182" y="4"/>
                    </a:lnTo>
                    <a:lnTo>
                      <a:pt x="1054" y="10"/>
                    </a:lnTo>
                    <a:lnTo>
                      <a:pt x="934" y="20"/>
                    </a:lnTo>
                    <a:lnTo>
                      <a:pt x="822" y="30"/>
                    </a:lnTo>
                    <a:lnTo>
                      <a:pt x="716" y="44"/>
                    </a:lnTo>
                    <a:lnTo>
                      <a:pt x="620" y="58"/>
                    </a:lnTo>
                    <a:lnTo>
                      <a:pt x="530" y="74"/>
                    </a:lnTo>
                    <a:lnTo>
                      <a:pt x="450" y="92"/>
                    </a:lnTo>
                    <a:lnTo>
                      <a:pt x="374" y="108"/>
                    </a:lnTo>
                    <a:lnTo>
                      <a:pt x="308" y="126"/>
                    </a:lnTo>
                    <a:lnTo>
                      <a:pt x="248" y="144"/>
                    </a:lnTo>
                    <a:lnTo>
                      <a:pt x="194" y="160"/>
                    </a:lnTo>
                    <a:lnTo>
                      <a:pt x="148" y="176"/>
                    </a:lnTo>
                    <a:lnTo>
                      <a:pt x="108" y="192"/>
                    </a:lnTo>
                    <a:lnTo>
                      <a:pt x="48" y="216"/>
                    </a:lnTo>
                    <a:lnTo>
                      <a:pt x="12" y="234"/>
                    </a:lnTo>
                    <a:lnTo>
                      <a:pt x="0" y="240"/>
                    </a:lnTo>
                    <a:lnTo>
                      <a:pt x="0" y="1192"/>
                    </a:lnTo>
                    <a:lnTo>
                      <a:pt x="8192" y="1192"/>
                    </a:lnTo>
                    <a:lnTo>
                      <a:pt x="8192" y="1192"/>
                    </a:lnTo>
                    <a:lnTo>
                      <a:pt x="8196" y="1186"/>
                    </a:lnTo>
                    <a:lnTo>
                      <a:pt x="8196" y="1186"/>
                    </a:lnTo>
                    <a:lnTo>
                      <a:pt x="8196" y="510"/>
                    </a:lnTo>
                    <a:lnTo>
                      <a:pt x="8196" y="510"/>
                    </a:lnTo>
                    <a:lnTo>
                      <a:pt x="8192" y="512"/>
                    </a:lnTo>
                    <a:lnTo>
                      <a:pt x="8192" y="512"/>
                    </a:lnTo>
                    <a:close/>
                  </a:path>
                </a:pathLst>
              </a:custGeom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67106" y="266700"/>
            <a:ext cx="874988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7105" y="1552014"/>
            <a:ext cx="8801329" cy="417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7106" y="5725975"/>
            <a:ext cx="2667000" cy="999158"/>
            <a:chOff x="167106" y="5725975"/>
            <a:chExt cx="2667000" cy="999158"/>
          </a:xfrm>
        </p:grpSpPr>
        <p:pic>
          <p:nvPicPr>
            <p:cNvPr id="2" name="Picture 1" descr="SPS-Logo-Long.jp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106" y="6333618"/>
              <a:ext cx="2667000" cy="391515"/>
            </a:xfrm>
            <a:prstGeom prst="rect">
              <a:avLst/>
            </a:prstGeom>
          </p:spPr>
        </p:pic>
        <p:pic>
          <p:nvPicPr>
            <p:cNvPr id="4" name="Picture 3" descr="sps-figures-medium-res.jp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158" y="5725975"/>
              <a:ext cx="1737895" cy="7163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2" r:id="rId5"/>
    <p:sldLayoutId id="2147483753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FFFFF"/>
          </a:solidFill>
          <a:latin typeface="Myriad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Myriad Pro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nion Pro" pitchFamily="18" charset="0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national.org/sites/default/files/files/publications/observer/2017/sps-observer-summer-2017.pdf" TargetMode="External"/><Relationship Id="rId2" Type="http://schemas.openxmlformats.org/officeDocument/2006/relationships/hyperlink" Target="https://www.spsnational.org/the-sps-observ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www.spsnational.org/awards/marsh-white" TargetMode="External"/><Relationship Id="rId4" Type="http://schemas.openxmlformats.org/officeDocument/2006/relationships/hyperlink" Target="https://www.spsnational.org/awards/future-fac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snational.org/programs/outreach/science-outreach-catalyst-ki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snational.org/about/governance/statements/sps-statement-outreac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snational.org/fundrais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psnational.org/programs/outreach/demonstration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302" y="2145890"/>
            <a:ext cx="7772400" cy="1884786"/>
          </a:xfrm>
        </p:spPr>
        <p:txBody>
          <a:bodyPr>
            <a:normAutofit fontScale="90000"/>
          </a:bodyPr>
          <a:lstStyle/>
          <a:p>
            <a:r>
              <a:rPr lang="en-US" dirty="0"/>
              <a:t>Conducting Outreach – </a:t>
            </a:r>
            <a:br>
              <a:rPr lang="en-US" dirty="0"/>
            </a:br>
            <a:r>
              <a:rPr lang="en-US" dirty="0"/>
              <a:t>Best Practices for Undergraduate Students </a:t>
            </a:r>
          </a:p>
        </p:txBody>
      </p:sp>
    </p:spTree>
    <p:extLst>
      <p:ext uri="{BB962C8B-B14F-4D97-AF65-F5344CB8AC3E}">
        <p14:creationId xmlns:p14="http://schemas.microsoft.com/office/powerpoint/2010/main" val="27490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691BFE-95B7-48DC-A080-B9A8C627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 Outreach Resources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9F0D39-6D56-40A0-A049-1BFCEE01F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06" y="1406870"/>
            <a:ext cx="8801329" cy="4367123"/>
          </a:xfrm>
        </p:spPr>
        <p:txBody>
          <a:bodyPr/>
          <a:lstStyle/>
          <a:p>
            <a:r>
              <a:rPr lang="en-US" i="1" dirty="0">
                <a:hlinkClick r:id="rId2"/>
              </a:rPr>
              <a:t>SPS Observer </a:t>
            </a:r>
            <a:endParaRPr lang="en-US" i="1" dirty="0"/>
          </a:p>
          <a:p>
            <a:pPr lvl="1"/>
            <a:r>
              <a:rPr lang="en-US" dirty="0"/>
              <a:t>Summer 2017 issue:</a:t>
            </a:r>
          </a:p>
          <a:p>
            <a:pPr marL="303213" lvl="1" indent="0">
              <a:buNone/>
            </a:pPr>
            <a:r>
              <a:rPr lang="en-US" dirty="0"/>
              <a:t>   </a:t>
            </a:r>
            <a:r>
              <a:rPr lang="en-US" dirty="0">
                <a:hlinkClick r:id="rId3"/>
              </a:rPr>
              <a:t>Exploring Outreach </a:t>
            </a:r>
            <a:endParaRPr lang="en-US" dirty="0"/>
          </a:p>
          <a:p>
            <a:pPr marL="303213" lvl="1" indent="0">
              <a:buNone/>
            </a:pPr>
            <a:endParaRPr lang="en-US" dirty="0"/>
          </a:p>
          <a:p>
            <a:r>
              <a:rPr lang="en-US" dirty="0"/>
              <a:t>SPS Outreach Awards </a:t>
            </a:r>
          </a:p>
          <a:p>
            <a:pPr lvl="1"/>
            <a:r>
              <a:rPr lang="en-US" sz="2400" dirty="0">
                <a:hlinkClick r:id="rId4"/>
              </a:rPr>
              <a:t>Future Faces of Physics </a:t>
            </a:r>
            <a:endParaRPr lang="en-US" sz="2400" dirty="0"/>
          </a:p>
          <a:p>
            <a:pPr marL="627063" lvl="2" indent="0">
              <a:buNone/>
            </a:pPr>
            <a:r>
              <a:rPr lang="en-US" sz="2000" dirty="0"/>
              <a:t>Awarded to chapters for physics outreach to promote physics across cultures </a:t>
            </a:r>
          </a:p>
          <a:p>
            <a:pPr lvl="1"/>
            <a:r>
              <a:rPr lang="en-US" sz="2400" dirty="0">
                <a:hlinkClick r:id="rId5"/>
              </a:rPr>
              <a:t>Marsh W. White </a:t>
            </a:r>
            <a:endParaRPr lang="en-US" sz="2400" dirty="0"/>
          </a:p>
          <a:p>
            <a:pPr marL="627063" lvl="2" indent="0">
              <a:buNone/>
            </a:pPr>
            <a:r>
              <a:rPr lang="en-US" sz="2000" dirty="0"/>
              <a:t>Awarded to chapters for physics outreach to K-12 and the general 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B453B-4F27-4D88-98B2-BFCA5D7C0D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51" y="1785256"/>
            <a:ext cx="2120446" cy="2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7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D9FE58-00A8-4125-82ED-18EF0F5C6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2" y="1763759"/>
            <a:ext cx="8801329" cy="4173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Science Outreach Catalyst Kits (S.O.C.K) 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dirty="0"/>
              <a:t>Free kits containing supplies to perform outreach demos</a:t>
            </a:r>
          </a:p>
          <a:p>
            <a:pPr marL="303213" lvl="1" indent="0">
              <a:buNone/>
            </a:pPr>
            <a:endParaRPr lang="en-US" sz="800" dirty="0"/>
          </a:p>
          <a:p>
            <a:pPr lvl="1"/>
            <a:r>
              <a:rPr lang="en-US" dirty="0"/>
              <a:t>Themes vary by year; past topics include: </a:t>
            </a:r>
          </a:p>
          <a:p>
            <a:pPr marL="627063" lvl="2" indent="0">
              <a:buNone/>
            </a:pPr>
            <a:r>
              <a:rPr lang="en-US" dirty="0"/>
              <a:t> Fabric of the Universe, Sensors, Light, and Sound </a:t>
            </a:r>
          </a:p>
          <a:p>
            <a:pPr marL="627063" lvl="2" indent="0">
              <a:buNone/>
            </a:pPr>
            <a:endParaRPr lang="en-US" sz="800" dirty="0"/>
          </a:p>
          <a:p>
            <a:pPr lvl="1"/>
            <a:r>
              <a:rPr lang="en-US" dirty="0"/>
              <a:t>SOCKs can be requested through the </a:t>
            </a:r>
            <a:r>
              <a:rPr lang="en-US" dirty="0">
                <a:hlinkClick r:id="rId2"/>
              </a:rPr>
              <a:t>SPS National website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E67482-041A-41BA-809E-B787AFC8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 Outreach Resources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9648B-B4A1-4F70-A7BF-8D804AA9D43C}"/>
              </a:ext>
            </a:extLst>
          </p:cNvPr>
          <p:cNvSpPr txBox="1"/>
          <p:nvPr/>
        </p:nvSpPr>
        <p:spPr>
          <a:xfrm>
            <a:off x="6701253" y="6341806"/>
            <a:ext cx="2215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Minion Pro" panose="02040503050306020203" pitchFamily="18" charset="0"/>
              </a:rPr>
              <a:t>See this year’s SOCK theme </a:t>
            </a:r>
            <a:r>
              <a:rPr lang="en-US" sz="1200" dirty="0">
                <a:latin typeface="Minion Pro" panose="02040503050306020203" pitchFamily="18" charset="0"/>
                <a:hlinkClick r:id="rId2"/>
              </a:rPr>
              <a:t>here</a:t>
            </a:r>
            <a:r>
              <a:rPr lang="en-US" sz="1200" dirty="0">
                <a:latin typeface="Minion Pro" panose="02040503050306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6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DFDA9-883E-457B-BF97-5134031925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anchor="ctr"/>
          <a:lstStyle/>
          <a:p>
            <a:r>
              <a:rPr lang="en-US" dirty="0"/>
              <a:t>Importance of Outreach </a:t>
            </a:r>
          </a:p>
          <a:p>
            <a:r>
              <a:rPr lang="en-US" dirty="0"/>
              <a:t>Planning a Successful Outreach Event </a:t>
            </a:r>
          </a:p>
          <a:p>
            <a:r>
              <a:rPr lang="en-US" dirty="0"/>
              <a:t>Outreach Demo Resources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8BED07A0-4598-4B7A-A6FE-F720515E726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0" y="2332149"/>
            <a:ext cx="4332287" cy="2513695"/>
          </a:xfrm>
        </p:spPr>
      </p:pic>
    </p:spTree>
    <p:extLst>
      <p:ext uri="{BB962C8B-B14F-4D97-AF65-F5344CB8AC3E}">
        <p14:creationId xmlns:p14="http://schemas.microsoft.com/office/powerpoint/2010/main" val="37859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D84961-78B1-41B6-993F-452B5393F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06" y="1699498"/>
            <a:ext cx="8801329" cy="4173962"/>
          </a:xfrm>
        </p:spPr>
        <p:txBody>
          <a:bodyPr/>
          <a:lstStyle/>
          <a:p>
            <a:pPr marL="0" indent="0">
              <a:buNone/>
            </a:pPr>
            <a:r>
              <a:rPr lang="en-US" sz="3000" i="1" dirty="0"/>
              <a:t>Outreach </a:t>
            </a:r>
            <a:r>
              <a:rPr lang="en-US" sz="3000" b="1" i="1" dirty="0"/>
              <a:t>inspires scientific literacy </a:t>
            </a:r>
            <a:r>
              <a:rPr lang="en-US" sz="3000" i="1" dirty="0"/>
              <a:t>while promoting public understanding of the benefits of physics education and research. Community and educational partnerships also </a:t>
            </a:r>
            <a:r>
              <a:rPr lang="en-US" sz="3000" b="1" i="1" dirty="0"/>
              <a:t>foster curiosity and passion </a:t>
            </a:r>
            <a:r>
              <a:rPr lang="en-US" sz="3000" i="1" dirty="0"/>
              <a:t>in the next generation. These activities enrich the experience of the participating undergraduate students as </a:t>
            </a:r>
            <a:r>
              <a:rPr lang="en-US" sz="3000" b="1" i="1" dirty="0"/>
              <a:t>ambassadors of science</a:t>
            </a:r>
            <a:r>
              <a:rPr lang="en-US" sz="3000" i="1" dirty="0"/>
              <a:t> by promoting a deeper commitment to their discipline. </a:t>
            </a:r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r>
              <a:rPr lang="en-US" sz="1200" dirty="0"/>
              <a:t>Read the full Statement </a:t>
            </a:r>
            <a:r>
              <a:rPr lang="en-US" sz="1200" dirty="0">
                <a:hlinkClick r:id="rId2"/>
              </a:rPr>
              <a:t>here</a:t>
            </a:r>
            <a:endParaRPr lang="en-US" sz="1200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0DF494-6B2A-41DA-98D2-DC8B7A12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 Statement on Outreach </a:t>
            </a:r>
          </a:p>
        </p:txBody>
      </p:sp>
    </p:spTree>
    <p:extLst>
      <p:ext uri="{BB962C8B-B14F-4D97-AF65-F5344CB8AC3E}">
        <p14:creationId xmlns:p14="http://schemas.microsoft.com/office/powerpoint/2010/main" val="281549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D901D-7824-4C33-BC94-2D0DA63C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2" y="1670001"/>
            <a:ext cx="8801329" cy="4173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Benefits to your department/SPS chapter</a:t>
            </a:r>
          </a:p>
          <a:p>
            <a:pPr lvl="1"/>
            <a:r>
              <a:rPr lang="en-US" dirty="0"/>
              <a:t>Foster strong community relationships</a:t>
            </a:r>
          </a:p>
          <a:p>
            <a:pPr lvl="1"/>
            <a:r>
              <a:rPr lang="en-US" dirty="0"/>
              <a:t>Good P.R. </a:t>
            </a:r>
          </a:p>
          <a:p>
            <a:pPr lvl="1"/>
            <a:r>
              <a:rPr lang="en-US" dirty="0"/>
              <a:t>Increase funding opportunities </a:t>
            </a:r>
          </a:p>
          <a:p>
            <a:pPr lvl="1"/>
            <a:r>
              <a:rPr lang="en-US" dirty="0"/>
              <a:t>Build pipeline of future physics and astronomy majors</a:t>
            </a:r>
          </a:p>
          <a:p>
            <a:pPr lvl="1"/>
            <a:r>
              <a:rPr lang="en-US" dirty="0"/>
              <a:t>Supports/improves interdepartmental fellowship 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1F3E24-C467-42EE-84F1-9E118395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Outreach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D24FC-2560-4538-A239-0645A2A37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31" y="4720018"/>
            <a:ext cx="5239657" cy="19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0D901D-7824-4C33-BC94-2D0DA63C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06" y="1242975"/>
            <a:ext cx="8801329" cy="4173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Benefits to YOU! </a:t>
            </a:r>
          </a:p>
          <a:p>
            <a:pPr lvl="1"/>
            <a:r>
              <a:rPr lang="en-US" dirty="0"/>
              <a:t>Opportunities to instill wonder and inspire the next generation of physicists! </a:t>
            </a:r>
          </a:p>
          <a:p>
            <a:pPr lvl="1"/>
            <a:r>
              <a:rPr lang="en-US" dirty="0"/>
              <a:t>Further understanding of physics concepts </a:t>
            </a:r>
          </a:p>
          <a:p>
            <a:pPr lvl="1"/>
            <a:r>
              <a:rPr lang="en-US" dirty="0"/>
              <a:t>Expand professional network </a:t>
            </a:r>
          </a:p>
          <a:p>
            <a:pPr lvl="1"/>
            <a:r>
              <a:rPr lang="en-US" dirty="0"/>
              <a:t>Develop interpersonal skills</a:t>
            </a:r>
          </a:p>
          <a:p>
            <a:pPr lvl="2"/>
            <a:r>
              <a:rPr lang="en-US" dirty="0"/>
              <a:t>Communication</a:t>
            </a:r>
          </a:p>
          <a:p>
            <a:pPr lvl="2"/>
            <a:r>
              <a:rPr lang="en-US" dirty="0"/>
              <a:t>Problem solving &amp; </a:t>
            </a:r>
          </a:p>
          <a:p>
            <a:pPr marL="627063" lvl="2" indent="0">
              <a:buNone/>
            </a:pPr>
            <a:r>
              <a:rPr lang="en-US" dirty="0"/>
              <a:t>   critical thinking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1F3E24-C467-42EE-84F1-9E118395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Outreach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49660-A06B-4300-A67F-E7B8B7CF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20" y="4180918"/>
            <a:ext cx="3819668" cy="247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714AD1-66E4-4261-ABEC-49A475B1D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&amp; Logistics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4F3F2E-B8DF-476A-B153-F8CB2E6CD6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Identify your audience </a:t>
            </a:r>
          </a:p>
          <a:p>
            <a:pPr lvl="1"/>
            <a:r>
              <a:rPr lang="en-US" dirty="0"/>
              <a:t>Education level </a:t>
            </a:r>
          </a:p>
          <a:p>
            <a:pPr lvl="1"/>
            <a:r>
              <a:rPr lang="en-US" dirty="0"/>
              <a:t>Number of attendees </a:t>
            </a:r>
          </a:p>
          <a:p>
            <a:pPr lvl="1"/>
            <a:r>
              <a:rPr lang="en-US" dirty="0"/>
              <a:t>Topic of interest </a:t>
            </a:r>
          </a:p>
          <a:p>
            <a:r>
              <a:rPr lang="en-US" dirty="0"/>
              <a:t>Volunteer needs </a:t>
            </a:r>
          </a:p>
          <a:p>
            <a:pPr lvl="1"/>
            <a:r>
              <a:rPr lang="en-US" dirty="0"/>
              <a:t>1 per every 4 students </a:t>
            </a:r>
          </a:p>
          <a:p>
            <a:pPr lvl="1"/>
            <a:r>
              <a:rPr lang="en-US" dirty="0"/>
              <a:t>Volunteer permissions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03213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F6120-0D26-4482-A178-0BA6A5A43F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Locating a venue </a:t>
            </a:r>
          </a:p>
          <a:p>
            <a:pPr lvl="1"/>
            <a:r>
              <a:rPr lang="en-US" dirty="0"/>
              <a:t>On campus, school, museum, observatory, community center </a:t>
            </a:r>
          </a:p>
          <a:p>
            <a:r>
              <a:rPr lang="en-US" dirty="0"/>
              <a:t>Materials </a:t>
            </a:r>
          </a:p>
          <a:p>
            <a:pPr lvl="1"/>
            <a:r>
              <a:rPr lang="en-US" dirty="0"/>
              <a:t>Plan early! </a:t>
            </a:r>
          </a:p>
          <a:p>
            <a:pPr lvl="1"/>
            <a:r>
              <a:rPr lang="en-US" dirty="0"/>
              <a:t>Make and takes vs. standing demo </a:t>
            </a:r>
          </a:p>
          <a:p>
            <a:pPr lvl="1"/>
            <a:r>
              <a:rPr lang="en-US" dirty="0"/>
              <a:t>AV/electrical needs </a:t>
            </a:r>
          </a:p>
        </p:txBody>
      </p:sp>
    </p:spTree>
    <p:extLst>
      <p:ext uri="{BB962C8B-B14F-4D97-AF65-F5344CB8AC3E}">
        <p14:creationId xmlns:p14="http://schemas.microsoft.com/office/powerpoint/2010/main" val="40187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584960-AE82-42BE-BEA0-E9EBB8B65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06" y="1662627"/>
            <a:ext cx="8801329" cy="4173962"/>
          </a:xfrm>
        </p:spPr>
        <p:txBody>
          <a:bodyPr/>
          <a:lstStyle/>
          <a:p>
            <a:r>
              <a:rPr lang="en-US" dirty="0"/>
              <a:t>Fundraising, Fundraising, Fundraising… </a:t>
            </a:r>
          </a:p>
          <a:p>
            <a:pPr lvl="1"/>
            <a:r>
              <a:rPr lang="en-US" i="1" dirty="0"/>
              <a:t>Ideas for fundraising </a:t>
            </a:r>
          </a:p>
          <a:p>
            <a:pPr lvl="2"/>
            <a:r>
              <a:rPr lang="en-US" dirty="0"/>
              <a:t>Sell coffee &amp; donuts, or pizza &amp; soda during high traffic periods (like finals week) </a:t>
            </a:r>
          </a:p>
          <a:p>
            <a:pPr lvl="2"/>
            <a:r>
              <a:rPr lang="en-US" dirty="0"/>
              <a:t>Tutor for STEM courses on-campus &amp; at local schools</a:t>
            </a:r>
          </a:p>
          <a:p>
            <a:pPr lvl="2"/>
            <a:r>
              <a:rPr lang="en-US" dirty="0"/>
              <a:t>Contact school development office for potential sponsorships </a:t>
            </a:r>
          </a:p>
          <a:p>
            <a:pPr lvl="2"/>
            <a:r>
              <a:rPr lang="en-US" dirty="0"/>
              <a:t>Work with alumni network</a:t>
            </a:r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45B41B-4566-41FC-8B6D-DA866D01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&amp; Logistics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C2D44-18E4-464D-B438-9700CBAE3442}"/>
              </a:ext>
            </a:extLst>
          </p:cNvPr>
          <p:cNvSpPr txBox="1"/>
          <p:nvPr/>
        </p:nvSpPr>
        <p:spPr>
          <a:xfrm>
            <a:off x="6630988" y="6341807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inion Pro" panose="02040503050306020203" pitchFamily="18" charset="0"/>
              </a:rPr>
              <a:t>Find more fundraising ideas </a:t>
            </a:r>
            <a:r>
              <a:rPr lang="en-US" sz="1200" dirty="0">
                <a:latin typeface="Minion Pro" panose="02040503050306020203" pitchFamily="18" charset="0"/>
                <a:hlinkClick r:id="rId2"/>
              </a:rPr>
              <a:t>here</a:t>
            </a:r>
            <a:r>
              <a:rPr lang="en-US" sz="1200" dirty="0">
                <a:latin typeface="Minion Pro" panose="02040503050306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1AD8-9E92-4FB0-9E69-DD5731E2A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&amp; Logistics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6D65B-BF60-4CA1-B74B-F093A34262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Communications Plan </a:t>
            </a:r>
          </a:p>
          <a:p>
            <a:pPr lvl="1"/>
            <a:r>
              <a:rPr lang="en-US" dirty="0"/>
              <a:t>Advertise early </a:t>
            </a:r>
          </a:p>
          <a:p>
            <a:pPr lvl="1"/>
            <a:r>
              <a:rPr lang="en-US" dirty="0"/>
              <a:t>Social media/website promotion  </a:t>
            </a:r>
          </a:p>
          <a:p>
            <a:pPr lvl="1"/>
            <a:r>
              <a:rPr lang="en-US" dirty="0"/>
              <a:t>Contact school administrators/teachers directly 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D24F6-A680-4F0C-8050-BD25B6BA9EF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Partnerships </a:t>
            </a:r>
          </a:p>
          <a:p>
            <a:pPr lvl="1"/>
            <a:r>
              <a:rPr lang="en-US" dirty="0"/>
              <a:t>On-campus student groups</a:t>
            </a:r>
          </a:p>
          <a:p>
            <a:pPr lvl="1"/>
            <a:r>
              <a:rPr lang="en-US" dirty="0"/>
              <a:t>Campus resources </a:t>
            </a:r>
          </a:p>
          <a:p>
            <a:pPr lvl="1"/>
            <a:r>
              <a:rPr lang="en-US" dirty="0"/>
              <a:t>Library &amp; museum </a:t>
            </a:r>
          </a:p>
          <a:p>
            <a:pPr lvl="1"/>
            <a:r>
              <a:rPr lang="en-US" dirty="0"/>
              <a:t>News &amp; media </a:t>
            </a:r>
          </a:p>
          <a:p>
            <a:pPr lvl="1"/>
            <a:r>
              <a:rPr lang="en-US" dirty="0"/>
              <a:t>Industry </a:t>
            </a:r>
          </a:p>
        </p:txBody>
      </p:sp>
    </p:spTree>
    <p:extLst>
      <p:ext uri="{BB962C8B-B14F-4D97-AF65-F5344CB8AC3E}">
        <p14:creationId xmlns:p14="http://schemas.microsoft.com/office/powerpoint/2010/main" val="14704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98404-B53F-43DD-9D8B-6941A4993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SPS Demonstration page </a:t>
            </a:r>
            <a:endParaRPr lang="en-US" dirty="0"/>
          </a:p>
          <a:p>
            <a:pPr lvl="1"/>
            <a:r>
              <a:rPr lang="en-US" dirty="0"/>
              <a:t>Access over 20 outreach demos for all ages  </a:t>
            </a:r>
          </a:p>
          <a:p>
            <a:pPr lvl="1"/>
            <a:r>
              <a:rPr lang="en-US" dirty="0"/>
              <a:t>Low cost</a:t>
            </a:r>
          </a:p>
          <a:p>
            <a:pPr lvl="1"/>
            <a:r>
              <a:rPr lang="en-US" dirty="0"/>
              <a:t>Each demo page includes: </a:t>
            </a:r>
          </a:p>
          <a:p>
            <a:pPr lvl="2"/>
            <a:r>
              <a:rPr lang="en-US" sz="2400" dirty="0"/>
              <a:t>Audience level </a:t>
            </a:r>
          </a:p>
          <a:p>
            <a:pPr lvl="2"/>
            <a:r>
              <a:rPr lang="en-US" sz="2400" dirty="0"/>
              <a:t>Time needed </a:t>
            </a:r>
          </a:p>
          <a:p>
            <a:pPr lvl="2"/>
            <a:r>
              <a:rPr lang="en-US" sz="2400" dirty="0"/>
              <a:t>Presenter notes </a:t>
            </a:r>
          </a:p>
          <a:p>
            <a:pPr lvl="2"/>
            <a:r>
              <a:rPr lang="en-US" sz="2400" dirty="0"/>
              <a:t>Supplies list </a:t>
            </a:r>
          </a:p>
          <a:p>
            <a:pPr lvl="2"/>
            <a:r>
              <a:rPr lang="en-US" sz="2400" dirty="0"/>
              <a:t>Demo videos </a:t>
            </a:r>
          </a:p>
          <a:p>
            <a:pPr lvl="2"/>
            <a:endParaRPr lang="en-US" dirty="0"/>
          </a:p>
          <a:p>
            <a:pPr marL="627063" lvl="2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C60888-CC57-42D9-9CA6-E501AF770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 Outreach Resources </a:t>
            </a:r>
          </a:p>
        </p:txBody>
      </p:sp>
      <p:pic>
        <p:nvPicPr>
          <p:cNvPr id="4" name="Picture 3" descr="sps demo website link.jpg">
            <a:extLst>
              <a:ext uri="{FF2B5EF4-FFF2-40B4-BE49-F238E27FC236}">
                <a16:creationId xmlns:a16="http://schemas.microsoft.com/office/drawing/2014/main" id="{5D8385D4-BEB3-44AA-B35F-4C66DB5D3F4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29" y="4209144"/>
            <a:ext cx="5636759" cy="24204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22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A78BFF"/>
      </a:dk2>
      <a:lt2>
        <a:srgbClr val="C6E7FC"/>
      </a:lt2>
      <a:accent1>
        <a:srgbClr val="009AC7"/>
      </a:accent1>
      <a:accent2>
        <a:srgbClr val="05C5FF"/>
      </a:accent2>
      <a:accent3>
        <a:srgbClr val="00C792"/>
      </a:accent3>
      <a:accent4>
        <a:srgbClr val="98C700"/>
      </a:accent4>
      <a:accent5>
        <a:srgbClr val="C79200"/>
      </a:accent5>
      <a:accent6>
        <a:srgbClr val="3ED3FF"/>
      </a:accent6>
      <a:hlink>
        <a:srgbClr val="0B87D5"/>
      </a:hlink>
      <a:folHlink>
        <a:srgbClr val="007395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10807</TotalTime>
  <Words>428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Candara</vt:lpstr>
      <vt:lpstr>Minion Pro</vt:lpstr>
      <vt:lpstr>Myriad Pro</vt:lpstr>
      <vt:lpstr>Symbol</vt:lpstr>
      <vt:lpstr>Waveform</vt:lpstr>
      <vt:lpstr>Conducting Outreach –  Best Practices for Undergraduate Students </vt:lpstr>
      <vt:lpstr>Overview </vt:lpstr>
      <vt:lpstr>SPS Statement on Outreach </vt:lpstr>
      <vt:lpstr>Benefits of Outreach </vt:lpstr>
      <vt:lpstr>Benefits of Outreach </vt:lpstr>
      <vt:lpstr>Planning &amp; Logistics </vt:lpstr>
      <vt:lpstr>Planning &amp; Logistics </vt:lpstr>
      <vt:lpstr>Planning &amp; Logistics </vt:lpstr>
      <vt:lpstr>SPS Outreach Resources </vt:lpstr>
      <vt:lpstr>SPS Outreach Resources </vt:lpstr>
      <vt:lpstr>SPS Outreach 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Bentley</dc:creator>
  <cp:lastModifiedBy>Kayla Stephens</cp:lastModifiedBy>
  <cp:revision>319</cp:revision>
  <dcterms:created xsi:type="dcterms:W3CDTF">2013-09-23T20:33:47Z</dcterms:created>
  <dcterms:modified xsi:type="dcterms:W3CDTF">2019-01-22T15:11:58Z</dcterms:modified>
</cp:coreProperties>
</file>